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797675" cy="9926625"/>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g01upWkpDfPvGIlnUnEWwo56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314886-E650-4A69-B34D-4D9089FD9A7C}">
  <a:tblStyle styleId="{9A314886-E650-4A69-B34D-4D9089FD9A7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F"/>
          </a:solidFill>
        </a:fill>
      </a:tcStyle>
    </a:wholeTbl>
    <a:band1H>
      <a:tcTxStyle/>
      <a:tcStyle>
        <a:fill>
          <a:solidFill>
            <a:srgbClr val="CBDEDD"/>
          </a:solidFill>
        </a:fill>
      </a:tcStyle>
    </a:band1H>
    <a:band2H>
      <a:tcTxStyle/>
    </a:band2H>
    <a:band1V>
      <a:tcTxStyle/>
      <a:tcStyle>
        <a:fill>
          <a:solidFill>
            <a:srgbClr val="CBDEDD"/>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65671a7978_0_118: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365671a7978_0_118: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5671a7978_0_104: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65671a7978_0_104: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65671a7978_0_130: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65671a7978_0_13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65671a7978_0_152: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65671a7978_0_152: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65671a7978_0_193: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65671a7978_0_193: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65671a7978_0_208: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65671a7978_0_208: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65671a7978_0_216: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65671a7978_0_216: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65671a7978_0_224: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65671a7978_0_224: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5671a7978_0_87: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65671a7978_0_87: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65671a7978_0_244: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65671a7978_0_244: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5671a7978_0_32: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365671a7978_0_32: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5671a7978_0_264: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65671a7978_0_264: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5671a7978_0_20:notes"/>
          <p:cNvSpPr txBox="1"/>
          <p:nvPr>
            <p:ph idx="1" type="body"/>
          </p:nvPr>
        </p:nvSpPr>
        <p:spPr>
          <a:xfrm>
            <a:off x="679750" y="4715125"/>
            <a:ext cx="5438100" cy="44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65671a7978_0_20:notes"/>
          <p:cNvSpPr/>
          <p:nvPr>
            <p:ph idx="2" type="sldImg"/>
          </p:nvPr>
        </p:nvSpPr>
        <p:spPr>
          <a:xfrm>
            <a:off x="1133150" y="744475"/>
            <a:ext cx="45321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commission.europa.eu/funding-tenders/procedures-guidelines-tenders/information-contractors-and-beneficiaries/exchange-rate-inforeuro_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pnYju8pbIrw"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idx="1" type="subTitle"/>
          </p:nvPr>
        </p:nvSpPr>
        <p:spPr>
          <a:xfrm>
            <a:off x="5899550" y="2370513"/>
            <a:ext cx="56529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fr-FR" sz="4400">
                <a:latin typeface="Roboto"/>
                <a:ea typeface="Roboto"/>
                <a:cs typeface="Roboto"/>
                <a:sym typeface="Roboto"/>
              </a:rPr>
              <a:t>Guide pratique du programme EXPLOR</a:t>
            </a:r>
            <a:endParaRPr sz="4400">
              <a:latin typeface="Roboto"/>
              <a:ea typeface="Roboto"/>
              <a:cs typeface="Roboto"/>
              <a:sym typeface="Roboto"/>
            </a:endParaRPr>
          </a:p>
        </p:txBody>
      </p:sp>
      <p:pic>
        <p:nvPicPr>
          <p:cNvPr id="85" name="Google Shape;85;p1" title="EXPLOR-684x1024.png"/>
          <p:cNvPicPr preferRelativeResize="0"/>
          <p:nvPr/>
        </p:nvPicPr>
        <p:blipFill rotWithShape="1">
          <a:blip r:embed="rId3">
            <a:alphaModFix/>
          </a:blip>
          <a:srcRect b="0" l="0" r="0" t="12010"/>
          <a:stretch/>
        </p:blipFill>
        <p:spPr>
          <a:xfrm>
            <a:off x="-9" y="0"/>
            <a:ext cx="5206085" cy="6857999"/>
          </a:xfrm>
          <a:prstGeom prst="rect">
            <a:avLst/>
          </a:prstGeom>
          <a:noFill/>
          <a:ln>
            <a:noFill/>
          </a:ln>
        </p:spPr>
      </p:pic>
      <p:pic>
        <p:nvPicPr>
          <p:cNvPr id="86" name="Google Shape;86;p1" title="DOC-RBS-logo-RVB.png"/>
          <p:cNvPicPr preferRelativeResize="0"/>
          <p:nvPr/>
        </p:nvPicPr>
        <p:blipFill>
          <a:blip r:embed="rId4">
            <a:alphaModFix/>
          </a:blip>
          <a:stretch>
            <a:fillRect/>
          </a:stretch>
        </p:blipFill>
        <p:spPr>
          <a:xfrm>
            <a:off x="9873800" y="324550"/>
            <a:ext cx="2031549" cy="1483976"/>
          </a:xfrm>
          <a:prstGeom prst="rect">
            <a:avLst/>
          </a:prstGeom>
          <a:noFill/>
          <a:ln>
            <a:noFill/>
          </a:ln>
        </p:spPr>
      </p:pic>
      <p:sp>
        <p:nvSpPr>
          <p:cNvPr id="87" name="Google Shape;87;p1"/>
          <p:cNvSpPr txBox="1"/>
          <p:nvPr>
            <p:ph idx="1" type="subTitle"/>
          </p:nvPr>
        </p:nvSpPr>
        <p:spPr>
          <a:xfrm>
            <a:off x="5899550" y="4126639"/>
            <a:ext cx="5652900" cy="11877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2400"/>
              <a:buNone/>
            </a:pPr>
            <a:r>
              <a:rPr lang="fr-FR" sz="1700">
                <a:latin typeface="Roboto"/>
                <a:ea typeface="Roboto"/>
                <a:cs typeface="Roboto"/>
                <a:sym typeface="Roboto"/>
              </a:rPr>
              <a:t>Un programme de Volontariat d’échanges et de compétences (VEC) en appui aux projets de coopération et de solidarité internationale des acteurs bretons</a:t>
            </a:r>
            <a:endParaRPr sz="1700">
              <a:latin typeface="Roboto"/>
              <a:ea typeface="Roboto"/>
              <a:cs typeface="Roboto"/>
              <a:sym typeface="Roboto"/>
            </a:endParaRPr>
          </a:p>
        </p:txBody>
      </p:sp>
      <p:pic>
        <p:nvPicPr>
          <p:cNvPr id="88" name="Google Shape;88;p1" title="fonjep.jpeg"/>
          <p:cNvPicPr preferRelativeResize="0"/>
          <p:nvPr/>
        </p:nvPicPr>
        <p:blipFill>
          <a:blip r:embed="rId5">
            <a:alphaModFix/>
          </a:blip>
          <a:stretch>
            <a:fillRect/>
          </a:stretch>
        </p:blipFill>
        <p:spPr>
          <a:xfrm>
            <a:off x="6691625" y="5886500"/>
            <a:ext cx="2573850" cy="666875"/>
          </a:xfrm>
          <a:prstGeom prst="rect">
            <a:avLst/>
          </a:prstGeom>
          <a:noFill/>
          <a:ln>
            <a:noFill/>
          </a:ln>
        </p:spPr>
      </p:pic>
      <p:pic>
        <p:nvPicPr>
          <p:cNvPr id="89" name="Google Shape;89;p1" title="logo meae.png"/>
          <p:cNvPicPr preferRelativeResize="0"/>
          <p:nvPr/>
        </p:nvPicPr>
        <p:blipFill>
          <a:blip r:embed="rId6">
            <a:alphaModFix/>
          </a:blip>
          <a:stretch>
            <a:fillRect/>
          </a:stretch>
        </p:blipFill>
        <p:spPr>
          <a:xfrm>
            <a:off x="5666088" y="5821400"/>
            <a:ext cx="859803" cy="797075"/>
          </a:xfrm>
          <a:prstGeom prst="rect">
            <a:avLst/>
          </a:prstGeom>
          <a:noFill/>
          <a:ln>
            <a:noFill/>
          </a:ln>
        </p:spPr>
      </p:pic>
      <p:sp>
        <p:nvSpPr>
          <p:cNvPr id="90" name="Google Shape;90;p1"/>
          <p:cNvSpPr txBox="1"/>
          <p:nvPr>
            <p:ph idx="1" type="subTitle"/>
          </p:nvPr>
        </p:nvSpPr>
        <p:spPr>
          <a:xfrm>
            <a:off x="5965875" y="509375"/>
            <a:ext cx="3577800" cy="1187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2400"/>
              <a:buNone/>
            </a:pPr>
            <a:r>
              <a:rPr lang="fr-FR" sz="1200">
                <a:latin typeface="Roboto"/>
                <a:ea typeface="Roboto"/>
                <a:cs typeface="Roboto"/>
                <a:sym typeface="Roboto"/>
              </a:rPr>
              <a:t>Date : 15 septembre 2025</a:t>
            </a:r>
            <a:endParaRPr sz="1200">
              <a:latin typeface="Roboto"/>
              <a:ea typeface="Roboto"/>
              <a:cs typeface="Roboto"/>
              <a:sym typeface="Roboto"/>
            </a:endParaRPr>
          </a:p>
          <a:p>
            <a:pPr indent="0" lvl="0" marL="0" rtl="0" algn="l">
              <a:lnSpc>
                <a:spcPct val="115000"/>
              </a:lnSpc>
              <a:spcBef>
                <a:spcPts val="0"/>
              </a:spcBef>
              <a:spcAft>
                <a:spcPts val="0"/>
              </a:spcAft>
              <a:buClr>
                <a:schemeClr val="dk1"/>
              </a:buClr>
              <a:buSzPts val="2400"/>
              <a:buNone/>
            </a:pPr>
            <a:r>
              <a:rPr lang="fr-FR" sz="1200">
                <a:latin typeface="Roboto"/>
                <a:ea typeface="Roboto"/>
                <a:cs typeface="Roboto"/>
                <a:sym typeface="Roboto"/>
              </a:rPr>
              <a:t>Contact : partenariat@bretagne-solidaire.bzh</a:t>
            </a:r>
            <a:endParaRPr sz="12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65671a7978_0_118"/>
          <p:cNvSpPr txBox="1"/>
          <p:nvPr/>
        </p:nvSpPr>
        <p:spPr>
          <a:xfrm>
            <a:off x="640075" y="2961964"/>
            <a:ext cx="5063400" cy="3370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fr-FR" sz="1800">
                <a:solidFill>
                  <a:schemeClr val="dk1"/>
                </a:solidFill>
                <a:latin typeface="Calibri"/>
                <a:ea typeface="Calibri"/>
                <a:cs typeface="Calibri"/>
                <a:sym typeface="Calibri"/>
              </a:rPr>
              <a:t>Nous avons validé ensemble l’intérêt de la mission et vous acceptez les conditions du programme.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fr-FR" sz="1800">
                <a:solidFill>
                  <a:schemeClr val="dk1"/>
                </a:solidFill>
                <a:latin typeface="Calibri"/>
                <a:ea typeface="Calibri"/>
                <a:cs typeface="Calibri"/>
                <a:sym typeface="Calibri"/>
              </a:rPr>
              <a:t>RBS vous </a:t>
            </a:r>
            <a:r>
              <a:rPr b="1" lang="fr-FR" sz="1800">
                <a:solidFill>
                  <a:schemeClr val="dk1"/>
                </a:solidFill>
                <a:latin typeface="Calibri"/>
                <a:ea typeface="Calibri"/>
                <a:cs typeface="Calibri"/>
                <a:sym typeface="Calibri"/>
              </a:rPr>
              <a:t>aide à formaliser une fiche mission pour trouver une expertise pertinente</a:t>
            </a:r>
            <a:r>
              <a:rPr lang="fr-FR" sz="1800">
                <a:solidFill>
                  <a:schemeClr val="dk1"/>
                </a:solidFill>
                <a:latin typeface="Calibri"/>
                <a:ea typeface="Calibri"/>
                <a:cs typeface="Calibri"/>
                <a:sym typeface="Calibri"/>
              </a:rPr>
              <a:t>.</a:t>
            </a:r>
            <a:r>
              <a:rPr lang="fr-FR">
                <a:solidFill>
                  <a:schemeClr val="dk1"/>
                </a:solidFill>
              </a:rPr>
              <a:t> </a:t>
            </a:r>
            <a:r>
              <a:rPr lang="fr-FR" sz="1800">
                <a:solidFill>
                  <a:schemeClr val="dk1"/>
                </a:solidFill>
                <a:latin typeface="Calibri"/>
                <a:ea typeface="Calibri"/>
                <a:cs typeface="Calibri"/>
                <a:sym typeface="Calibri"/>
              </a:rPr>
              <a:t>Elle inclut :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Une description de l’association et du/des partenaire.s</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Une présentation de la zone d’intervention</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Une présentation des objectifs et attendus de la mission</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Les conditions d’éligibilité, le champ d’expertise et les compétences recherchées (précises)</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Les conditions d’envoi et d’accueil sur place : défraiement, logement, per-diem...</a:t>
            </a:r>
            <a:endParaRPr sz="1500">
              <a:solidFill>
                <a:schemeClr val="dk1"/>
              </a:solidFill>
              <a:latin typeface="Calibri"/>
              <a:ea typeface="Calibri"/>
              <a:cs typeface="Calibri"/>
              <a:sym typeface="Calibri"/>
            </a:endParaRPr>
          </a:p>
        </p:txBody>
      </p:sp>
      <p:sp>
        <p:nvSpPr>
          <p:cNvPr id="202" name="Google Shape;202;g365671a7978_0_118"/>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Recherche de l’expertise (1)</a:t>
            </a:r>
            <a:endParaRPr sz="5000"/>
          </a:p>
        </p:txBody>
      </p:sp>
      <p:sp>
        <p:nvSpPr>
          <p:cNvPr id="203" name="Google Shape;203;g365671a7978_0_118"/>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g365671a7978_0_118"/>
          <p:cNvSpPr/>
          <p:nvPr/>
        </p:nvSpPr>
        <p:spPr>
          <a:xfrm>
            <a:off x="6280725" y="0"/>
            <a:ext cx="5911200" cy="68580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05" name="Google Shape;205;g365671a7978_0_118" title="DOC-RBS-logo-RVB.png"/>
          <p:cNvPicPr preferRelativeResize="0"/>
          <p:nvPr/>
        </p:nvPicPr>
        <p:blipFill>
          <a:blip r:embed="rId3">
            <a:alphaModFix/>
          </a:blip>
          <a:stretch>
            <a:fillRect/>
          </a:stretch>
        </p:blipFill>
        <p:spPr>
          <a:xfrm>
            <a:off x="10552550" y="324550"/>
            <a:ext cx="1352801" cy="988175"/>
          </a:xfrm>
          <a:prstGeom prst="rect">
            <a:avLst/>
          </a:prstGeom>
          <a:noFill/>
          <a:ln>
            <a:noFill/>
          </a:ln>
        </p:spPr>
      </p:pic>
      <p:pic>
        <p:nvPicPr>
          <p:cNvPr id="206" name="Google Shape;206;g365671a7978_0_118"/>
          <p:cNvPicPr preferRelativeResize="0"/>
          <p:nvPr/>
        </p:nvPicPr>
        <p:blipFill>
          <a:blip r:embed="rId4">
            <a:alphaModFix/>
          </a:blip>
          <a:stretch>
            <a:fillRect/>
          </a:stretch>
        </p:blipFill>
        <p:spPr>
          <a:xfrm>
            <a:off x="7321424" y="1614132"/>
            <a:ext cx="3829800" cy="4810918"/>
          </a:xfrm>
          <a:prstGeom prst="rect">
            <a:avLst/>
          </a:prstGeom>
          <a:solidFill>
            <a:srgbClr val="CFE2F3"/>
          </a:solidFill>
          <a:ln>
            <a:noFill/>
          </a:ln>
        </p:spPr>
      </p:pic>
      <p:sp>
        <p:nvSpPr>
          <p:cNvPr id="207" name="Google Shape;207;g365671a7978_0_118"/>
          <p:cNvSpPr txBox="1"/>
          <p:nvPr>
            <p:ph type="title"/>
          </p:nvPr>
        </p:nvSpPr>
        <p:spPr>
          <a:xfrm>
            <a:off x="7218800" y="324550"/>
            <a:ext cx="2771100" cy="879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2000"/>
              <a:t>Fiche mission type :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65671a7978_0_104"/>
          <p:cNvSpPr txBox="1"/>
          <p:nvPr/>
        </p:nvSpPr>
        <p:spPr>
          <a:xfrm>
            <a:off x="640075" y="2920125"/>
            <a:ext cx="4743000" cy="346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fr-FR" sz="1800">
                <a:solidFill>
                  <a:schemeClr val="dk1"/>
                </a:solidFill>
                <a:latin typeface="Calibri"/>
                <a:ea typeface="Calibri"/>
                <a:cs typeface="Calibri"/>
                <a:sym typeface="Calibri"/>
              </a:rPr>
              <a:t>Nous avons </a:t>
            </a:r>
            <a:r>
              <a:rPr lang="fr-FR" sz="1800">
                <a:solidFill>
                  <a:schemeClr val="dk1"/>
                </a:solidFill>
                <a:latin typeface="Calibri"/>
                <a:ea typeface="Calibri"/>
                <a:cs typeface="Calibri"/>
                <a:sym typeface="Calibri"/>
              </a:rPr>
              <a:t>validé</a:t>
            </a:r>
            <a:r>
              <a:rPr lang="fr-FR" sz="1800">
                <a:solidFill>
                  <a:schemeClr val="dk1"/>
                </a:solidFill>
                <a:latin typeface="Calibri"/>
                <a:ea typeface="Calibri"/>
                <a:cs typeface="Calibri"/>
                <a:sym typeface="Calibri"/>
              </a:rPr>
              <a:t> ensemble la fiche mission et le budget global de la mission. </a:t>
            </a:r>
            <a:r>
              <a:rPr b="1" lang="fr-FR" sz="1800">
                <a:solidFill>
                  <a:schemeClr val="dk1"/>
                </a:solidFill>
                <a:latin typeface="Calibri"/>
                <a:ea typeface="Calibri"/>
                <a:cs typeface="Calibri"/>
                <a:sym typeface="Calibri"/>
              </a:rPr>
              <a:t>Nous listons les canaux et diffusons l’offre.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fr-FR" sz="1600">
                <a:solidFill>
                  <a:schemeClr val="dk1"/>
                </a:solidFill>
                <a:latin typeface="Calibri"/>
                <a:ea typeface="Calibri"/>
                <a:cs typeface="Calibri"/>
                <a:sym typeface="Calibri"/>
              </a:rPr>
              <a:t>Bourse aux partenariat</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fr-FR" sz="1600">
                <a:solidFill>
                  <a:schemeClr val="dk1"/>
                </a:solidFill>
                <a:latin typeface="Calibri"/>
                <a:ea typeface="Calibri"/>
                <a:cs typeface="Calibri"/>
                <a:sym typeface="Calibri"/>
              </a:rPr>
              <a:t>Newsletters et réseaux sociaux</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fr-FR" sz="1600">
                <a:solidFill>
                  <a:schemeClr val="dk1"/>
                </a:solidFill>
                <a:latin typeface="Calibri"/>
                <a:ea typeface="Calibri"/>
                <a:cs typeface="Calibri"/>
                <a:sym typeface="Calibri"/>
              </a:rPr>
              <a:t>Réseaux des partenaires (entreprises, CT, associations…) pouvant relayer l’offre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fr-FR" sz="1600">
                <a:solidFill>
                  <a:schemeClr val="dk1"/>
                </a:solidFill>
                <a:latin typeface="Calibri"/>
                <a:ea typeface="Calibri"/>
                <a:cs typeface="Calibri"/>
                <a:sym typeface="Calibri"/>
              </a:rPr>
              <a:t>Structures ciblées selon le champ d’expertise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fr-FR" sz="1600">
                <a:solidFill>
                  <a:schemeClr val="dk1"/>
                </a:solidFill>
                <a:latin typeface="Calibri"/>
                <a:ea typeface="Calibri"/>
                <a:cs typeface="Calibri"/>
                <a:sym typeface="Calibri"/>
              </a:rPr>
              <a:t>Expert.e.s déjà identifié.e.s</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FR" sz="1800">
                <a:solidFill>
                  <a:schemeClr val="dk1"/>
                </a:solidFill>
                <a:latin typeface="Calibri"/>
                <a:ea typeface="Calibri"/>
                <a:cs typeface="Calibri"/>
                <a:sym typeface="Calibri"/>
              </a:rPr>
              <a:t>Nous sélectionnons ensemble la personne selon son profil, ses compétences, et sa motivation. </a:t>
            </a:r>
            <a:endParaRPr sz="1500">
              <a:solidFill>
                <a:schemeClr val="dk1"/>
              </a:solidFill>
              <a:latin typeface="Calibri"/>
              <a:ea typeface="Calibri"/>
              <a:cs typeface="Calibri"/>
              <a:sym typeface="Calibri"/>
            </a:endParaRPr>
          </a:p>
        </p:txBody>
      </p:sp>
      <p:sp>
        <p:nvSpPr>
          <p:cNvPr id="213" name="Google Shape;213;g365671a7978_0_104"/>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Recherche de l’expertise (2)</a:t>
            </a:r>
            <a:endParaRPr sz="5000"/>
          </a:p>
        </p:txBody>
      </p:sp>
      <p:sp>
        <p:nvSpPr>
          <p:cNvPr id="214" name="Google Shape;214;g365671a7978_0_104"/>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5" name="Google Shape;215;g365671a7978_0_104" title="Emission radio .jpg"/>
          <p:cNvPicPr preferRelativeResize="0"/>
          <p:nvPr/>
        </p:nvPicPr>
        <p:blipFill rotWithShape="1">
          <a:blip r:embed="rId3">
            <a:alphaModFix/>
          </a:blip>
          <a:srcRect b="0" l="12389" r="12382"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16" name="Google Shape;216;g365671a7978_0_104" title="DOC-RBS-logo-RVB.png"/>
          <p:cNvPicPr preferRelativeResize="0"/>
          <p:nvPr/>
        </p:nvPicPr>
        <p:blipFill>
          <a:blip r:embed="rId4">
            <a:alphaModFix/>
          </a:blip>
          <a:stretch>
            <a:fillRect/>
          </a:stretch>
        </p:blipFill>
        <p:spPr>
          <a:xfrm>
            <a:off x="5284950" y="275475"/>
            <a:ext cx="1049723" cy="766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65671a7978_0_130"/>
          <p:cNvSpPr txBox="1"/>
          <p:nvPr/>
        </p:nvSpPr>
        <p:spPr>
          <a:xfrm>
            <a:off x="640075" y="2920125"/>
            <a:ext cx="52221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fr-FR" sz="1800">
                <a:solidFill>
                  <a:schemeClr val="dk1"/>
                </a:solidFill>
                <a:latin typeface="Calibri"/>
                <a:ea typeface="Calibri"/>
                <a:cs typeface="Calibri"/>
                <a:sym typeface="Calibri"/>
              </a:rPr>
              <a:t>N</a:t>
            </a:r>
            <a:r>
              <a:rPr lang="fr-FR" sz="1800">
                <a:solidFill>
                  <a:schemeClr val="dk1"/>
                </a:solidFill>
                <a:latin typeface="Calibri"/>
                <a:ea typeface="Calibri"/>
                <a:cs typeface="Calibri"/>
                <a:sym typeface="Calibri"/>
              </a:rPr>
              <a:t>ous avons mis en relation un.e expert.e et une association, le courant passe bien. Maintenant il faut </a:t>
            </a:r>
            <a:r>
              <a:rPr b="1" lang="fr-FR" sz="1800">
                <a:solidFill>
                  <a:schemeClr val="dk1"/>
                </a:solidFill>
                <a:latin typeface="Calibri"/>
                <a:ea typeface="Calibri"/>
                <a:cs typeface="Calibri"/>
                <a:sym typeface="Calibri"/>
              </a:rPr>
              <a:t>formaliser le contenu de la mission et ses attendus</a:t>
            </a:r>
            <a:r>
              <a:rPr lang="fr-FR" sz="1800">
                <a:solidFill>
                  <a:schemeClr val="dk1"/>
                </a:solidFill>
                <a:latin typeface="Calibri"/>
                <a:ea typeface="Calibri"/>
                <a:cs typeface="Calibri"/>
                <a:sym typeface="Calibri"/>
              </a:rPr>
              <a:t>, et valider les </a:t>
            </a:r>
            <a:r>
              <a:rPr b="1" lang="fr-FR" sz="1800">
                <a:solidFill>
                  <a:schemeClr val="dk1"/>
                </a:solidFill>
                <a:latin typeface="Calibri"/>
                <a:ea typeface="Calibri"/>
                <a:cs typeface="Calibri"/>
                <a:sym typeface="Calibri"/>
              </a:rPr>
              <a:t>aspects administratifs et financiers</a:t>
            </a:r>
            <a:r>
              <a:rPr lang="fr-FR" sz="18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p:txBody>
      </p:sp>
      <p:sp>
        <p:nvSpPr>
          <p:cNvPr id="222" name="Google Shape;222;g365671a7978_0_130"/>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Validation de la mission</a:t>
            </a:r>
            <a:endParaRPr sz="5000"/>
          </a:p>
        </p:txBody>
      </p:sp>
      <p:sp>
        <p:nvSpPr>
          <p:cNvPr id="223" name="Google Shape;223;g365671a7978_0_130"/>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4" name="Google Shape;224;g365671a7978_0_130" title="DOC-RBS-logo-RVB.png"/>
          <p:cNvPicPr preferRelativeResize="0"/>
          <p:nvPr/>
        </p:nvPicPr>
        <p:blipFill>
          <a:blip r:embed="rId3">
            <a:alphaModFix/>
          </a:blip>
          <a:stretch>
            <a:fillRect/>
          </a:stretch>
        </p:blipFill>
        <p:spPr>
          <a:xfrm>
            <a:off x="10552550" y="324550"/>
            <a:ext cx="1352801" cy="988175"/>
          </a:xfrm>
          <a:prstGeom prst="rect">
            <a:avLst/>
          </a:prstGeom>
          <a:noFill/>
          <a:ln>
            <a:noFill/>
          </a:ln>
        </p:spPr>
      </p:pic>
      <p:pic>
        <p:nvPicPr>
          <p:cNvPr id="225" name="Google Shape;225;g365671a7978_0_130"/>
          <p:cNvPicPr preferRelativeResize="0"/>
          <p:nvPr/>
        </p:nvPicPr>
        <p:blipFill>
          <a:blip r:embed="rId4">
            <a:alphaModFix/>
          </a:blip>
          <a:stretch>
            <a:fillRect/>
          </a:stretch>
        </p:blipFill>
        <p:spPr>
          <a:xfrm>
            <a:off x="6338400" y="1737375"/>
            <a:ext cx="5426375" cy="4939100"/>
          </a:xfrm>
          <a:prstGeom prst="rect">
            <a:avLst/>
          </a:prstGeom>
          <a:noFill/>
          <a:ln>
            <a:noFill/>
          </a:ln>
        </p:spPr>
      </p:pic>
      <p:sp>
        <p:nvSpPr>
          <p:cNvPr id="226" name="Google Shape;226;g365671a7978_0_130"/>
          <p:cNvSpPr txBox="1"/>
          <p:nvPr>
            <p:ph type="title"/>
          </p:nvPr>
        </p:nvSpPr>
        <p:spPr>
          <a:xfrm>
            <a:off x="7006751" y="324550"/>
            <a:ext cx="3005100" cy="821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60"/>
              <a:buFont typeface="Calibri"/>
              <a:buNone/>
            </a:pPr>
            <a:r>
              <a:rPr b="1" lang="fr-FR" sz="2000"/>
              <a:t>Votre rôle est essentiel. </a:t>
            </a:r>
            <a:endParaRPr b="1" sz="2000"/>
          </a:p>
          <a:p>
            <a:pPr indent="0" lvl="0" marL="0" rtl="0" algn="l">
              <a:lnSpc>
                <a:spcPct val="90000"/>
              </a:lnSpc>
              <a:spcBef>
                <a:spcPts val="0"/>
              </a:spcBef>
              <a:spcAft>
                <a:spcPts val="0"/>
              </a:spcAft>
              <a:buClr>
                <a:schemeClr val="dk1"/>
              </a:buClr>
              <a:buSzPts val="4860"/>
              <a:buFont typeface="Calibri"/>
              <a:buNone/>
            </a:pPr>
            <a:r>
              <a:rPr b="1" lang="fr-FR" sz="2000"/>
              <a:t>Nous sommes en appui. </a:t>
            </a:r>
            <a:endParaRPr b="1" sz="2000"/>
          </a:p>
        </p:txBody>
      </p:sp>
      <p:pic>
        <p:nvPicPr>
          <p:cNvPr id="227" name="Google Shape;227;g365671a7978_0_130"/>
          <p:cNvPicPr preferRelativeResize="0"/>
          <p:nvPr/>
        </p:nvPicPr>
        <p:blipFill>
          <a:blip r:embed="rId5">
            <a:alphaModFix/>
          </a:blip>
          <a:stretch>
            <a:fillRect/>
          </a:stretch>
        </p:blipFill>
        <p:spPr>
          <a:xfrm>
            <a:off x="577575" y="4560875"/>
            <a:ext cx="5213571" cy="1956900"/>
          </a:xfrm>
          <a:prstGeom prst="rect">
            <a:avLst/>
          </a:prstGeom>
          <a:noFill/>
          <a:ln>
            <a:noFill/>
          </a:ln>
        </p:spPr>
      </p:pic>
      <p:pic>
        <p:nvPicPr>
          <p:cNvPr id="228" name="Google Shape;228;g365671a7978_0_130"/>
          <p:cNvPicPr preferRelativeResize="0"/>
          <p:nvPr/>
        </p:nvPicPr>
        <p:blipFill>
          <a:blip r:embed="rId6">
            <a:alphaModFix/>
          </a:blip>
          <a:stretch>
            <a:fillRect/>
          </a:stretch>
        </p:blipFill>
        <p:spPr>
          <a:xfrm>
            <a:off x="6017925" y="478737"/>
            <a:ext cx="698475" cy="679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65671a7978_0_152"/>
          <p:cNvSpPr txBox="1"/>
          <p:nvPr/>
        </p:nvSpPr>
        <p:spPr>
          <a:xfrm>
            <a:off x="640075" y="2920125"/>
            <a:ext cx="5222100" cy="92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fr-FR" sz="1800">
                <a:solidFill>
                  <a:schemeClr val="dk1"/>
                </a:solidFill>
                <a:latin typeface="Calibri"/>
                <a:ea typeface="Calibri"/>
                <a:cs typeface="Calibri"/>
                <a:sym typeface="Calibri"/>
              </a:rPr>
              <a:t>Le contrat est signé et la contribution financière est reçu, il s’agit maintenant de préparer logistiquement la mission avec l’ensemble des partenaires.</a:t>
            </a:r>
            <a:endParaRPr sz="1500">
              <a:solidFill>
                <a:schemeClr val="dk1"/>
              </a:solidFill>
              <a:latin typeface="Calibri"/>
              <a:ea typeface="Calibri"/>
              <a:cs typeface="Calibri"/>
              <a:sym typeface="Calibri"/>
            </a:endParaRPr>
          </a:p>
        </p:txBody>
      </p:sp>
      <p:sp>
        <p:nvSpPr>
          <p:cNvPr id="234" name="Google Shape;234;g365671a7978_0_152"/>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Préparation</a:t>
            </a:r>
            <a:r>
              <a:rPr lang="fr-FR" sz="5000"/>
              <a:t> de la mission</a:t>
            </a:r>
            <a:endParaRPr sz="5000"/>
          </a:p>
        </p:txBody>
      </p:sp>
      <p:sp>
        <p:nvSpPr>
          <p:cNvPr id="235" name="Google Shape;235;g365671a7978_0_152"/>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6" name="Google Shape;236;g365671a7978_0_152"/>
          <p:cNvSpPr/>
          <p:nvPr/>
        </p:nvSpPr>
        <p:spPr>
          <a:xfrm>
            <a:off x="6280725" y="3045125"/>
            <a:ext cx="5911200" cy="381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37" name="Google Shape;237;g365671a7978_0_152"/>
          <p:cNvPicPr preferRelativeResize="0"/>
          <p:nvPr/>
        </p:nvPicPr>
        <p:blipFill>
          <a:blip r:embed="rId3">
            <a:alphaModFix/>
          </a:blip>
          <a:stretch>
            <a:fillRect/>
          </a:stretch>
        </p:blipFill>
        <p:spPr>
          <a:xfrm>
            <a:off x="582348" y="4074448"/>
            <a:ext cx="5528850" cy="2627150"/>
          </a:xfrm>
          <a:prstGeom prst="rect">
            <a:avLst/>
          </a:prstGeom>
          <a:noFill/>
          <a:ln>
            <a:noFill/>
          </a:ln>
        </p:spPr>
      </p:pic>
      <p:pic>
        <p:nvPicPr>
          <p:cNvPr id="238" name="Google Shape;238;g365671a7978_0_152"/>
          <p:cNvPicPr preferRelativeResize="0"/>
          <p:nvPr/>
        </p:nvPicPr>
        <p:blipFill rotWithShape="1">
          <a:blip r:embed="rId4">
            <a:alphaModFix/>
          </a:blip>
          <a:srcRect b="84217" l="0" r="0" t="0"/>
          <a:stretch/>
        </p:blipFill>
        <p:spPr>
          <a:xfrm>
            <a:off x="6709777" y="3051626"/>
            <a:ext cx="5053099" cy="725900"/>
          </a:xfrm>
          <a:prstGeom prst="rect">
            <a:avLst/>
          </a:prstGeom>
          <a:noFill/>
          <a:ln>
            <a:noFill/>
          </a:ln>
        </p:spPr>
      </p:pic>
      <p:sp>
        <p:nvSpPr>
          <p:cNvPr id="239" name="Google Shape;239;g365671a7978_0_152"/>
          <p:cNvSpPr txBox="1"/>
          <p:nvPr/>
        </p:nvSpPr>
        <p:spPr>
          <a:xfrm>
            <a:off x="6709775" y="4106948"/>
            <a:ext cx="4894200" cy="2478000"/>
          </a:xfrm>
          <a:prstGeom prst="rect">
            <a:avLst/>
          </a:prstGeom>
          <a:noFill/>
          <a:ln>
            <a:noFill/>
          </a:ln>
        </p:spPr>
        <p:txBody>
          <a:bodyPr anchorCtr="0" anchor="t" bIns="45700" lIns="91425" spcFirstLastPara="1" rIns="91425" wrap="square" tIns="45700">
            <a:spAutoFit/>
          </a:bodyPr>
          <a:lstStyle/>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Verser la contribution financière de l’association à Réseau Bretagne Solidaire </a:t>
            </a:r>
            <a:br>
              <a:rPr lang="fr-FR" sz="1500">
                <a:solidFill>
                  <a:schemeClr val="dk1"/>
                </a:solidFill>
                <a:latin typeface="Calibri"/>
                <a:ea typeface="Calibri"/>
                <a:cs typeface="Calibri"/>
                <a:sym typeface="Calibri"/>
              </a:rPr>
            </a:br>
            <a:endParaRPr sz="4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Contribuer à la rédaction du livret de mission pour le volontaire (conseils, déroulé, programme, sécurité…)</a:t>
            </a:r>
            <a:br>
              <a:rPr lang="fr-FR" sz="1500">
                <a:solidFill>
                  <a:schemeClr val="dk1"/>
                </a:solidFill>
                <a:latin typeface="Calibri"/>
                <a:ea typeface="Calibri"/>
                <a:cs typeface="Calibri"/>
                <a:sym typeface="Calibri"/>
              </a:rPr>
            </a:br>
            <a:endParaRPr sz="4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Participer à la préparation au départ avec RBS</a:t>
            </a:r>
            <a:br>
              <a:rPr lang="fr-FR" sz="1500">
                <a:solidFill>
                  <a:schemeClr val="dk1"/>
                </a:solidFill>
                <a:latin typeface="Calibri"/>
                <a:ea typeface="Calibri"/>
                <a:cs typeface="Calibri"/>
                <a:sym typeface="Calibri"/>
              </a:rPr>
            </a:br>
            <a:endParaRPr sz="4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Réserver les premières nuits sur place</a:t>
            </a:r>
            <a:br>
              <a:rPr lang="fr-FR" sz="1500">
                <a:solidFill>
                  <a:schemeClr val="dk1"/>
                </a:solidFill>
                <a:latin typeface="Calibri"/>
                <a:ea typeface="Calibri"/>
                <a:cs typeface="Calibri"/>
                <a:sym typeface="Calibri"/>
              </a:rPr>
            </a:br>
            <a:endParaRPr sz="4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Vérifier l’hébergement sur place, les trajets …</a:t>
            </a:r>
            <a:br>
              <a:rPr lang="fr-FR" sz="1500">
                <a:solidFill>
                  <a:schemeClr val="dk1"/>
                </a:solidFill>
                <a:latin typeface="Calibri"/>
                <a:ea typeface="Calibri"/>
                <a:cs typeface="Calibri"/>
                <a:sym typeface="Calibri"/>
              </a:rPr>
            </a:br>
            <a:endParaRPr sz="4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Mettre en place les moyens de communication (boucle whatsapp ou autres)</a:t>
            </a:r>
            <a:endParaRPr sz="1500">
              <a:solidFill>
                <a:schemeClr val="dk1"/>
              </a:solidFill>
              <a:latin typeface="Calibri"/>
              <a:ea typeface="Calibri"/>
              <a:cs typeface="Calibri"/>
              <a:sym typeface="Calibri"/>
            </a:endParaRPr>
          </a:p>
        </p:txBody>
      </p:sp>
      <p:pic>
        <p:nvPicPr>
          <p:cNvPr id="240" name="Google Shape;240;g365671a7978_0_152" title="302137378_3391965564403532_414981793417987032_n.jpg"/>
          <p:cNvPicPr preferRelativeResize="0"/>
          <p:nvPr/>
        </p:nvPicPr>
        <p:blipFill rotWithShape="1">
          <a:blip r:embed="rId5">
            <a:alphaModFix/>
          </a:blip>
          <a:srcRect b="19217" l="0" r="0" t="26033"/>
          <a:stretch/>
        </p:blipFill>
        <p:spPr>
          <a:xfrm>
            <a:off x="6280725" y="0"/>
            <a:ext cx="5911200" cy="2427375"/>
          </a:xfrm>
          <a:prstGeom prst="rect">
            <a:avLst/>
          </a:prstGeom>
          <a:noFill/>
          <a:ln>
            <a:noFill/>
          </a:ln>
        </p:spPr>
      </p:pic>
      <p:pic>
        <p:nvPicPr>
          <p:cNvPr id="241" name="Google Shape;241;g365671a7978_0_152" title="DOC-RBS-logo-RVB.png"/>
          <p:cNvPicPr preferRelativeResize="0"/>
          <p:nvPr/>
        </p:nvPicPr>
        <p:blipFill>
          <a:blip r:embed="rId6">
            <a:alphaModFix/>
          </a:blip>
          <a:stretch>
            <a:fillRect/>
          </a:stretch>
        </p:blipFill>
        <p:spPr>
          <a:xfrm>
            <a:off x="5061475" y="203325"/>
            <a:ext cx="1049723" cy="766801"/>
          </a:xfrm>
          <a:prstGeom prst="rect">
            <a:avLst/>
          </a:prstGeom>
          <a:noFill/>
          <a:ln>
            <a:noFill/>
          </a:ln>
        </p:spPr>
      </p:pic>
      <p:sp>
        <p:nvSpPr>
          <p:cNvPr id="242" name="Google Shape;242;g365671a7978_0_152"/>
          <p:cNvSpPr txBox="1"/>
          <p:nvPr>
            <p:ph type="title"/>
          </p:nvPr>
        </p:nvSpPr>
        <p:spPr>
          <a:xfrm>
            <a:off x="8849576" y="2390400"/>
            <a:ext cx="3342300" cy="331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4860"/>
              <a:buFont typeface="Calibri"/>
              <a:buNone/>
            </a:pPr>
            <a:r>
              <a:rPr lang="fr-FR" sz="1100"/>
              <a:t>Mission menée au Bénin en 2022 / éducation au numérique</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65671a7978_0_193"/>
          <p:cNvSpPr txBox="1"/>
          <p:nvPr/>
        </p:nvSpPr>
        <p:spPr>
          <a:xfrm>
            <a:off x="640075" y="2920125"/>
            <a:ext cx="48903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fr-FR" sz="1800">
                <a:solidFill>
                  <a:schemeClr val="dk1"/>
                </a:solidFill>
                <a:latin typeface="Calibri"/>
                <a:ea typeface="Calibri"/>
                <a:cs typeface="Calibri"/>
                <a:sym typeface="Calibri"/>
              </a:rPr>
              <a:t>Derniers préparatifs avant le départ ! Il s’agit de répondre aux craintes et de finaliser l’atterrissage de l’expert dans son nouveau contexte.</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fr-FR" sz="1800">
                <a:solidFill>
                  <a:schemeClr val="dk1"/>
                </a:solidFill>
                <a:latin typeface="Calibri"/>
                <a:ea typeface="Calibri"/>
                <a:cs typeface="Calibri"/>
                <a:sym typeface="Calibri"/>
              </a:rPr>
              <a:t>Contenu de la formation au départ par RBS, </a:t>
            </a:r>
            <a:r>
              <a:rPr lang="fr-FR" sz="1800">
                <a:solidFill>
                  <a:schemeClr val="dk1"/>
                </a:solidFill>
                <a:latin typeface="Calibri"/>
                <a:ea typeface="Calibri"/>
                <a:cs typeface="Calibri"/>
                <a:sym typeface="Calibri"/>
              </a:rPr>
              <a:t>avec le soutien de l’association et partenaires / 1 jour</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Présenter le livret du volontaire</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Vérifier les aspects logistiques et administratifs (Passeport, hôtel à l’arrivée, …)</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Aborder les questions de sécurité</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Aborder les questions d’interculturel</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Aborder les craintes de l’expert</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g365671a7978_0_193"/>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Préparation au départ</a:t>
            </a:r>
            <a:endParaRPr sz="5000"/>
          </a:p>
        </p:txBody>
      </p:sp>
      <p:sp>
        <p:nvSpPr>
          <p:cNvPr id="249" name="Google Shape;249;g365671a7978_0_193"/>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0" name="Google Shape;250;g365671a7978_0_193" title="WhatsApp Image 2024-04-19 at 11.40.39.jpeg"/>
          <p:cNvPicPr preferRelativeResize="0"/>
          <p:nvPr/>
        </p:nvPicPr>
        <p:blipFill rotWithShape="1">
          <a:blip r:embed="rId3">
            <a:alphaModFix/>
          </a:blip>
          <a:srcRect b="0" l="12389" r="12382"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51" name="Google Shape;251;g365671a7978_0_193" title="DOC-RBS-logo-RVB.png"/>
          <p:cNvPicPr preferRelativeResize="0"/>
          <p:nvPr/>
        </p:nvPicPr>
        <p:blipFill>
          <a:blip r:embed="rId4">
            <a:alphaModFix/>
          </a:blip>
          <a:stretch>
            <a:fillRect/>
          </a:stretch>
        </p:blipFill>
        <p:spPr>
          <a:xfrm>
            <a:off x="5284950" y="275475"/>
            <a:ext cx="1049723" cy="766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65671a7978_0_208"/>
          <p:cNvSpPr txBox="1"/>
          <p:nvPr/>
        </p:nvSpPr>
        <p:spPr>
          <a:xfrm>
            <a:off x="640075" y="2920125"/>
            <a:ext cx="4803600" cy="340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fr-FR" sz="1800">
                <a:solidFill>
                  <a:schemeClr val="dk1"/>
                </a:solidFill>
                <a:latin typeface="Calibri"/>
                <a:ea typeface="Calibri"/>
                <a:cs typeface="Calibri"/>
                <a:sym typeface="Calibri"/>
              </a:rPr>
              <a:t>Puis, il s’agit de finaliser la </a:t>
            </a:r>
            <a:r>
              <a:rPr b="1" lang="fr-FR" sz="1800">
                <a:solidFill>
                  <a:schemeClr val="dk1"/>
                </a:solidFill>
                <a:latin typeface="Calibri"/>
                <a:ea typeface="Calibri"/>
                <a:cs typeface="Calibri"/>
                <a:sym typeface="Calibri"/>
              </a:rPr>
              <a:t>partie administrative et financière de la mission</a:t>
            </a:r>
            <a:r>
              <a:rPr lang="fr-FR" sz="1800">
                <a:solidFill>
                  <a:schemeClr val="dk1"/>
                </a:solidFill>
                <a:latin typeface="Calibri"/>
                <a:ea typeface="Calibri"/>
                <a:cs typeface="Calibri"/>
                <a:sym typeface="Calibri"/>
              </a:rPr>
              <a:t> et remettre à l’expert les documents adéquats.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Remettre un modèle de note de frais</a:t>
            </a:r>
            <a:br>
              <a:rPr lang="fr-FR" sz="1500">
                <a:solidFill>
                  <a:schemeClr val="dk1"/>
                </a:solidFill>
                <a:latin typeface="Calibri"/>
                <a:ea typeface="Calibri"/>
                <a:cs typeface="Calibri"/>
                <a:sym typeface="Calibri"/>
              </a:rPr>
            </a:br>
            <a:endParaRPr sz="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Faire signer le document de versement des per-diems</a:t>
            </a:r>
            <a:br>
              <a:rPr lang="fr-FR" sz="1500">
                <a:solidFill>
                  <a:schemeClr val="dk1"/>
                </a:solidFill>
                <a:latin typeface="Calibri"/>
                <a:ea typeface="Calibri"/>
                <a:cs typeface="Calibri"/>
                <a:sym typeface="Calibri"/>
              </a:rPr>
            </a:br>
            <a:endParaRPr sz="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Verser les per-diems en amont du départ de l’expert.e</a:t>
            </a:r>
            <a:br>
              <a:rPr lang="fr-FR" sz="1500">
                <a:solidFill>
                  <a:schemeClr val="dk1"/>
                </a:solidFill>
                <a:latin typeface="Calibri"/>
                <a:ea typeface="Calibri"/>
                <a:cs typeface="Calibri"/>
                <a:sym typeface="Calibri"/>
              </a:rPr>
            </a:br>
            <a:endParaRPr sz="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500">
                <a:solidFill>
                  <a:schemeClr val="dk1"/>
                </a:solidFill>
                <a:latin typeface="Calibri"/>
                <a:ea typeface="Calibri"/>
                <a:cs typeface="Calibri"/>
                <a:sym typeface="Calibri"/>
              </a:rPr>
              <a:t>Rappeler la prise en charge des coûts (cf slide « conditions de prise en charge »)</a:t>
            </a:r>
            <a:br>
              <a:rPr lang="fr-FR" sz="1500">
                <a:solidFill>
                  <a:schemeClr val="dk1"/>
                </a:solidFill>
                <a:latin typeface="Calibri"/>
                <a:ea typeface="Calibri"/>
                <a:cs typeface="Calibri"/>
                <a:sym typeface="Calibri"/>
              </a:rPr>
            </a:br>
            <a:endParaRPr sz="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fr-FR" sz="1500">
                <a:solidFill>
                  <a:schemeClr val="dk1"/>
                </a:solidFill>
                <a:latin typeface="Calibri"/>
                <a:ea typeface="Calibri"/>
                <a:cs typeface="Calibri"/>
                <a:sym typeface="Calibri"/>
              </a:rPr>
              <a:t>Valider les moyens de communication à utiliser tout au long de la mission pour suivre son déroulement</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g365671a7978_0_208"/>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Préparation au départ</a:t>
            </a:r>
            <a:endParaRPr sz="5000"/>
          </a:p>
        </p:txBody>
      </p:sp>
      <p:sp>
        <p:nvSpPr>
          <p:cNvPr id="258" name="Google Shape;258;g365671a7978_0_208"/>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9" name="Google Shape;259;g365671a7978_0_208" title="WhatsApp Image 2025-05-26 at 11.21.18(1).jpeg"/>
          <p:cNvPicPr preferRelativeResize="0"/>
          <p:nvPr/>
        </p:nvPicPr>
        <p:blipFill rotWithShape="1">
          <a:blip r:embed="rId3">
            <a:alphaModFix/>
          </a:blip>
          <a:srcRect b="0" l="12389" r="12382"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60" name="Google Shape;260;g365671a7978_0_208" title="DOC-RBS-logo-RVB.png"/>
          <p:cNvPicPr preferRelativeResize="0"/>
          <p:nvPr/>
        </p:nvPicPr>
        <p:blipFill>
          <a:blip r:embed="rId4">
            <a:alphaModFix/>
          </a:blip>
          <a:stretch>
            <a:fillRect/>
          </a:stretch>
        </p:blipFill>
        <p:spPr>
          <a:xfrm>
            <a:off x="5284950" y="275475"/>
            <a:ext cx="1049723" cy="766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65671a7978_0_216"/>
          <p:cNvSpPr txBox="1"/>
          <p:nvPr/>
        </p:nvSpPr>
        <p:spPr>
          <a:xfrm>
            <a:off x="640075" y="2920125"/>
            <a:ext cx="4644900" cy="2862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fr-FR" sz="1800">
                <a:solidFill>
                  <a:schemeClr val="dk1"/>
                </a:solidFill>
                <a:latin typeface="Calibri"/>
                <a:ea typeface="Calibri"/>
                <a:cs typeface="Calibri"/>
                <a:sym typeface="Calibri"/>
              </a:rPr>
              <a:t>Durant la mission, </a:t>
            </a:r>
            <a:r>
              <a:rPr lang="fr-FR" sz="1800" u="sng">
                <a:solidFill>
                  <a:schemeClr val="dk1"/>
                </a:solidFill>
                <a:latin typeface="Calibri"/>
                <a:ea typeface="Calibri"/>
                <a:cs typeface="Calibri"/>
                <a:sym typeface="Calibri"/>
              </a:rPr>
              <a:t>l’association</a:t>
            </a:r>
            <a:r>
              <a:rPr lang="fr-FR" sz="1800">
                <a:solidFill>
                  <a:schemeClr val="dk1"/>
                </a:solidFill>
                <a:latin typeface="Calibri"/>
                <a:ea typeface="Calibri"/>
                <a:cs typeface="Calibri"/>
                <a:sym typeface="Calibri"/>
              </a:rPr>
              <a:t> s’assure de son bon déroulement et du bien être de l’expert. </a:t>
            </a:r>
            <a:r>
              <a:rPr b="1" lang="fr-FR" sz="1800">
                <a:solidFill>
                  <a:schemeClr val="dk1"/>
                </a:solidFill>
                <a:latin typeface="Calibri"/>
                <a:ea typeface="Calibri"/>
                <a:cs typeface="Calibri"/>
                <a:sym typeface="Calibri"/>
              </a:rPr>
              <a:t>Elle informe RBS des actions menées et des changements de programme éventuels.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En cas d’urgence vitale, il est essentiel de prévenir les secours locaux, le consulat de France, et d’en informer au plus vite RBS pour faire jouer l’assistance de l’assurance.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g365671a7978_0_216"/>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Suivi de la mission</a:t>
            </a:r>
            <a:endParaRPr sz="5000"/>
          </a:p>
        </p:txBody>
      </p:sp>
      <p:sp>
        <p:nvSpPr>
          <p:cNvPr id="267" name="Google Shape;267;g365671a7978_0_216"/>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8" name="Google Shape;268;g365671a7978_0_216" title="419299600_441488091772906_7537524551540909314_n.jpg"/>
          <p:cNvPicPr preferRelativeResize="0"/>
          <p:nvPr/>
        </p:nvPicPr>
        <p:blipFill rotWithShape="1">
          <a:blip r:embed="rId3">
            <a:alphaModFix/>
          </a:blip>
          <a:srcRect b="0" l="13803" r="13811"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69" name="Google Shape;269;g365671a7978_0_216" title="DOC-RBS-logo-RVB.png"/>
          <p:cNvPicPr preferRelativeResize="0"/>
          <p:nvPr/>
        </p:nvPicPr>
        <p:blipFill>
          <a:blip r:embed="rId4">
            <a:alphaModFix/>
          </a:blip>
          <a:stretch>
            <a:fillRect/>
          </a:stretch>
        </p:blipFill>
        <p:spPr>
          <a:xfrm>
            <a:off x="5284950" y="275475"/>
            <a:ext cx="1049723" cy="766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65671a7978_0_224"/>
          <p:cNvSpPr txBox="1"/>
          <p:nvPr/>
        </p:nvSpPr>
        <p:spPr>
          <a:xfrm>
            <a:off x="640075" y="2920125"/>
            <a:ext cx="4644900" cy="2862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fr-FR" sz="1800">
                <a:solidFill>
                  <a:schemeClr val="dk1"/>
                </a:solidFill>
                <a:latin typeface="Calibri"/>
                <a:ea typeface="Calibri"/>
                <a:cs typeface="Calibri"/>
                <a:sym typeface="Calibri"/>
              </a:rPr>
              <a:t>Au retour, un </a:t>
            </a:r>
            <a:r>
              <a:rPr b="1" lang="fr-FR" sz="1800">
                <a:solidFill>
                  <a:schemeClr val="dk1"/>
                </a:solidFill>
                <a:latin typeface="Calibri"/>
                <a:ea typeface="Calibri"/>
                <a:cs typeface="Calibri"/>
                <a:sym typeface="Calibri"/>
              </a:rPr>
              <a:t>débriefing</a:t>
            </a:r>
            <a:r>
              <a:rPr b="1" lang="fr-FR" sz="1800">
                <a:solidFill>
                  <a:schemeClr val="dk1"/>
                </a:solidFill>
                <a:latin typeface="Calibri"/>
                <a:ea typeface="Calibri"/>
                <a:cs typeface="Calibri"/>
                <a:sym typeface="Calibri"/>
              </a:rPr>
              <a:t> doit être réalisé</a:t>
            </a:r>
            <a:r>
              <a:rPr lang="fr-FR" sz="1800">
                <a:solidFill>
                  <a:schemeClr val="dk1"/>
                </a:solidFill>
                <a:latin typeface="Calibri"/>
                <a:ea typeface="Calibri"/>
                <a:cs typeface="Calibri"/>
                <a:sym typeface="Calibri"/>
              </a:rPr>
              <a:t> avec l’expert de son expérience à l’étranger.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Un </a:t>
            </a:r>
            <a:r>
              <a:rPr b="1" lang="fr-FR" sz="1800">
                <a:solidFill>
                  <a:schemeClr val="dk1"/>
                </a:solidFill>
                <a:latin typeface="Calibri"/>
                <a:ea typeface="Calibri"/>
                <a:cs typeface="Calibri"/>
                <a:sym typeface="Calibri"/>
              </a:rPr>
              <a:t>rapport de mission écrit est recommandé</a:t>
            </a:r>
            <a:r>
              <a:rPr lang="fr-FR" sz="1800">
                <a:solidFill>
                  <a:schemeClr val="dk1"/>
                </a:solidFill>
                <a:latin typeface="Calibri"/>
                <a:ea typeface="Calibri"/>
                <a:cs typeface="Calibri"/>
                <a:sym typeface="Calibri"/>
              </a:rPr>
              <a:t>, notamment pour les aspects techniques.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fr-FR" sz="1800">
                <a:solidFill>
                  <a:schemeClr val="dk1"/>
                </a:solidFill>
                <a:latin typeface="Calibri"/>
                <a:ea typeface="Calibri"/>
                <a:cs typeface="Calibri"/>
                <a:sym typeface="Calibri"/>
              </a:rPr>
              <a:t>RBS récupère les pièces justificatives, notes de frais, justificatifs de paiement, et finalise le bilan financier de la mission. Des remboursements de frais sont possibles. </a:t>
            </a:r>
            <a:endParaRPr sz="1800">
              <a:solidFill>
                <a:schemeClr val="dk1"/>
              </a:solidFill>
              <a:latin typeface="Calibri"/>
              <a:ea typeface="Calibri"/>
              <a:cs typeface="Calibri"/>
              <a:sym typeface="Calibri"/>
            </a:endParaRPr>
          </a:p>
        </p:txBody>
      </p:sp>
      <p:sp>
        <p:nvSpPr>
          <p:cNvPr id="275" name="Google Shape;275;g365671a7978_0_224"/>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Bilan</a:t>
            </a:r>
            <a:r>
              <a:rPr lang="fr-FR" sz="5000"/>
              <a:t> de la mission</a:t>
            </a:r>
            <a:endParaRPr sz="5000"/>
          </a:p>
        </p:txBody>
      </p:sp>
      <p:sp>
        <p:nvSpPr>
          <p:cNvPr id="276" name="Google Shape;276;g365671a7978_0_224"/>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7" name="Google Shape;277;g365671a7978_0_224" title="WhatsApp Image 2025-06-23 à 15.00.07_ab514ffc.jpg"/>
          <p:cNvPicPr preferRelativeResize="0"/>
          <p:nvPr/>
        </p:nvPicPr>
        <p:blipFill rotWithShape="1">
          <a:blip r:embed="rId3">
            <a:alphaModFix/>
          </a:blip>
          <a:srcRect b="0" l="12389" r="12382"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78" name="Google Shape;278;g365671a7978_0_224" title="DOC-RBS-logo-RVB.png"/>
          <p:cNvPicPr preferRelativeResize="0"/>
          <p:nvPr/>
        </p:nvPicPr>
        <p:blipFill>
          <a:blip r:embed="rId4">
            <a:alphaModFix/>
          </a:blip>
          <a:stretch>
            <a:fillRect/>
          </a:stretch>
        </p:blipFill>
        <p:spPr>
          <a:xfrm>
            <a:off x="5284950" y="275475"/>
            <a:ext cx="1049723" cy="766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365671a7978_0_87"/>
          <p:cNvSpPr txBox="1"/>
          <p:nvPr>
            <p:ph type="title"/>
          </p:nvPr>
        </p:nvSpPr>
        <p:spPr>
          <a:xfrm>
            <a:off x="729975" y="152400"/>
            <a:ext cx="10776000" cy="1254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Conditions de prise en charge par RBS</a:t>
            </a:r>
            <a:endParaRPr sz="5000"/>
          </a:p>
        </p:txBody>
      </p:sp>
      <p:graphicFrame>
        <p:nvGraphicFramePr>
          <p:cNvPr id="284" name="Google Shape;284;g365671a7978_0_87"/>
          <p:cNvGraphicFramePr/>
          <p:nvPr/>
        </p:nvGraphicFramePr>
        <p:xfrm>
          <a:off x="838190" y="1754335"/>
          <a:ext cx="3000000" cy="3000000"/>
        </p:xfrm>
        <a:graphic>
          <a:graphicData uri="http://schemas.openxmlformats.org/drawingml/2006/table">
            <a:tbl>
              <a:tblPr bandRow="1" firstRow="1">
                <a:noFill/>
                <a:tableStyleId>{9A314886-E650-4A69-B34D-4D9089FD9A7C}</a:tableStyleId>
              </a:tblPr>
              <a:tblGrid>
                <a:gridCol w="3505200"/>
                <a:gridCol w="1108500"/>
                <a:gridCol w="5901900"/>
              </a:tblGrid>
              <a:tr h="370850">
                <a:tc>
                  <a:txBody>
                    <a:bodyPr/>
                    <a:lstStyle/>
                    <a:p>
                      <a:pPr indent="0" lvl="0" marL="0" marR="0" rtl="0" algn="l">
                        <a:spcBef>
                          <a:spcPts val="0"/>
                        </a:spcBef>
                        <a:spcAft>
                          <a:spcPts val="0"/>
                        </a:spcAft>
                        <a:buNone/>
                      </a:pPr>
                      <a:r>
                        <a:rPr lang="fr-FR" sz="1800"/>
                        <a:t>Type de dépense</a:t>
                      </a:r>
                      <a:endParaRPr/>
                    </a:p>
                  </a:txBody>
                  <a:tcPr marT="45725" marB="45725" marR="91450" marL="91450"/>
                </a:tc>
                <a:tc>
                  <a:txBody>
                    <a:bodyPr/>
                    <a:lstStyle/>
                    <a:p>
                      <a:pPr indent="0" lvl="0" marL="0" marR="0" rtl="0" algn="l">
                        <a:spcBef>
                          <a:spcPts val="0"/>
                        </a:spcBef>
                        <a:spcAft>
                          <a:spcPts val="0"/>
                        </a:spcAft>
                        <a:buNone/>
                      </a:pPr>
                      <a:r>
                        <a:rPr lang="fr-FR" sz="1800"/>
                        <a:t>Plafond</a:t>
                      </a:r>
                      <a:endParaRPr/>
                    </a:p>
                  </a:txBody>
                  <a:tcPr marT="45725" marB="45725" marR="91450" marL="91450">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fr-FR" sz="1800"/>
                        <a:t>Commentaire</a:t>
                      </a:r>
                      <a:endParaRPr/>
                    </a:p>
                  </a:txBody>
                  <a:tcPr marT="45725" marB="45725" marR="91450" marL="91450"/>
                </a:tc>
              </a:tr>
              <a:tr h="370850">
                <a:tc>
                  <a:txBody>
                    <a:bodyPr/>
                    <a:lstStyle/>
                    <a:p>
                      <a:pPr indent="0" lvl="0" marL="0" marR="0" rtl="0" algn="l">
                        <a:spcBef>
                          <a:spcPts val="0"/>
                        </a:spcBef>
                        <a:spcAft>
                          <a:spcPts val="0"/>
                        </a:spcAft>
                        <a:buNone/>
                      </a:pPr>
                      <a:r>
                        <a:rPr lang="fr-FR" sz="1800"/>
                        <a:t>Budget </a:t>
                      </a:r>
                      <a:r>
                        <a:rPr lang="fr-FR" sz="1800" u="sng"/>
                        <a:t>maximum</a:t>
                      </a:r>
                      <a:r>
                        <a:rPr lang="fr-FR" sz="1800"/>
                        <a:t> d’une mission</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fr-FR" sz="1800"/>
                        <a:t>2800 €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fr-FR" sz="1600"/>
                        <a:t>Avec contribution de 1400 € par l’association</a:t>
                      </a:r>
                      <a:endParaRPr sz="1200"/>
                    </a:p>
                    <a:p>
                      <a:pPr indent="0" lvl="0" marL="0" marR="0" rtl="0" algn="l">
                        <a:spcBef>
                          <a:spcPts val="0"/>
                        </a:spcBef>
                        <a:spcAft>
                          <a:spcPts val="0"/>
                        </a:spcAft>
                        <a:buNone/>
                      </a:pPr>
                      <a:r>
                        <a:rPr b="1" lang="fr-FR" sz="1600"/>
                        <a:t>Avec contribution de 1400 € par le programme EXPLOR</a:t>
                      </a:r>
                      <a:endParaRPr b="1" sz="12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spcBef>
                          <a:spcPts val="0"/>
                        </a:spcBef>
                        <a:spcAft>
                          <a:spcPts val="0"/>
                        </a:spcAft>
                        <a:buNone/>
                      </a:pPr>
                      <a:r>
                        <a:rPr lang="fr-FR" sz="1800"/>
                        <a:t>Avions et transports internationaux</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fr-FR" sz="1800"/>
                        <a:t>1600 €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fr-FR" sz="1600"/>
                        <a:t>Il nous faut le boarding pass + facture</a:t>
                      </a:r>
                      <a:endParaRPr sz="12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r-FR" sz="1800"/>
                        <a:t>Per diem</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Calibri"/>
                        <a:buNone/>
                      </a:pPr>
                      <a:r>
                        <a:rPr lang="fr-FR" sz="1800"/>
                        <a:t>15 jours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800"/>
                        <a:buFont typeface="Calibri"/>
                        <a:buNone/>
                      </a:pPr>
                      <a:r>
                        <a:rPr lang="fr-FR" sz="1600"/>
                        <a:t>entre 15,00 € et 20,00 € par jour = selon le pays</a:t>
                      </a:r>
                      <a:endParaRPr sz="12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r-FR" sz="1800"/>
                        <a:t>Visa</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Calibri"/>
                        <a:buNone/>
                      </a:pPr>
                      <a:r>
                        <a:rPr lang="fr-FR" sz="1800"/>
                        <a:t>100 €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Calibri"/>
                        <a:buNone/>
                      </a:pPr>
                      <a:r>
                        <a:rPr lang="fr-FR" sz="1600"/>
                        <a:t>Il faut que l’expert prenne lui-même son visa</a:t>
                      </a:r>
                      <a:endParaRPr sz="12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r-FR" sz="1800"/>
                        <a:t>Hébergement</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Calibri"/>
                        <a:buNone/>
                      </a:pPr>
                      <a:r>
                        <a:rPr lang="fr-FR" sz="1800"/>
                        <a:t>300 €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Calibri"/>
                        <a:buNone/>
                      </a:pPr>
                      <a:r>
                        <a:rPr lang="fr-FR" sz="1600"/>
                        <a:t>A l’arrivée et au départ : 4 nuits d’hôtel max</a:t>
                      </a:r>
                      <a:endParaRPr sz="1600"/>
                    </a:p>
                    <a:p>
                      <a:pPr indent="0" lvl="0" marL="0" marR="0" rtl="0" algn="l">
                        <a:lnSpc>
                          <a:spcPct val="100000"/>
                        </a:lnSpc>
                        <a:spcBef>
                          <a:spcPts val="0"/>
                        </a:spcBef>
                        <a:spcAft>
                          <a:spcPts val="0"/>
                        </a:spcAft>
                        <a:buClr>
                          <a:schemeClr val="dk1"/>
                        </a:buClr>
                        <a:buSzPts val="1800"/>
                        <a:buFont typeface="Calibri"/>
                        <a:buNone/>
                      </a:pPr>
                      <a:r>
                        <a:rPr lang="fr-FR" sz="1600"/>
                        <a:t>Le partenaire à l’accueil doit fournir un hébergement sur le lieu de mission sauf cas exceptionnel (zone sécurisée)</a:t>
                      </a:r>
                      <a:endParaRPr sz="12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r-FR" sz="1800"/>
                        <a:t>Transports locaux</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Calibri"/>
                        <a:buNone/>
                      </a:pPr>
                      <a:r>
                        <a:rPr lang="fr-FR" sz="1800"/>
                        <a:t>300 €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Calibri"/>
                        <a:buNone/>
                      </a:pPr>
                      <a:r>
                        <a:rPr lang="fr-FR" sz="1600"/>
                        <a:t>Attention aux justificatifs</a:t>
                      </a:r>
                      <a:endParaRPr sz="12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r-FR" sz="1800"/>
                        <a:t>Vaccins et médicaments</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Calibri"/>
                        <a:buNone/>
                      </a:pPr>
                      <a:r>
                        <a:rPr lang="fr-FR" sz="1800"/>
                        <a:t>100 €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Calibri"/>
                        <a:buNone/>
                      </a:pPr>
                      <a:r>
                        <a:rPr lang="fr-FR" sz="1600"/>
                        <a:t>Privilégier le Lariam pour les antipalus</a:t>
                      </a:r>
                      <a:endParaRPr sz="1600"/>
                    </a:p>
                  </a:txBody>
                  <a:tcPr marT="45725" marB="45725" marR="91450" marL="91450">
                    <a:lnL cap="flat" cmpd="sng" w="12700">
                      <a:solidFill>
                        <a:srgbClr val="FFFFFF"/>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fr-FR" sz="1800"/>
                        <a:t>Assurance</a:t>
                      </a:r>
                      <a:endParaRPr/>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Calibri"/>
                        <a:buNone/>
                      </a:pPr>
                      <a:r>
                        <a:rPr lang="fr-FR" sz="1800"/>
                        <a:t>100 €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800"/>
                        <a:buFont typeface="Calibri"/>
                        <a:buNone/>
                      </a:pPr>
                      <a:r>
                        <a:rPr lang="fr-FR" sz="1600"/>
                        <a:t>Assur travel</a:t>
                      </a:r>
                      <a:endParaRPr sz="1200"/>
                    </a:p>
                  </a:txBody>
                  <a:tcPr marT="45725" marB="45725" marR="91450" marL="91450">
                    <a:lnL cap="flat" cmpd="sng" w="12700">
                      <a:solidFill>
                        <a:srgbClr val="FFFFFF"/>
                      </a:solidFill>
                      <a:prstDash val="solid"/>
                      <a:round/>
                      <a:headEnd len="sm" w="sm" type="none"/>
                      <a:tailEnd len="sm" w="sm" type="none"/>
                    </a:lnL>
                  </a:tcPr>
                </a:tc>
              </a:tr>
            </a:tbl>
          </a:graphicData>
        </a:graphic>
      </p:graphicFrame>
      <p:sp>
        <p:nvSpPr>
          <p:cNvPr id="285" name="Google Shape;285;g365671a7978_0_87"/>
          <p:cNvSpPr txBox="1"/>
          <p:nvPr/>
        </p:nvSpPr>
        <p:spPr>
          <a:xfrm>
            <a:off x="838200" y="5903175"/>
            <a:ext cx="10515600" cy="554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fr-FR" sz="1500">
                <a:solidFill>
                  <a:schemeClr val="dk1"/>
                </a:solidFill>
                <a:latin typeface="Calibri"/>
                <a:ea typeface="Calibri"/>
                <a:cs typeface="Calibri"/>
                <a:sym typeface="Calibri"/>
              </a:rPr>
              <a:t>Les justificatifs acceptables doivent comporter à minima : Date, fournisseur, service rendu et montant. </a:t>
            </a:r>
            <a:endParaRPr sz="1500">
              <a:solidFill>
                <a:schemeClr val="dk1"/>
              </a:solidFill>
              <a:latin typeface="Calibri"/>
              <a:ea typeface="Calibri"/>
              <a:cs typeface="Calibri"/>
              <a:sym typeface="Calibri"/>
            </a:endParaRPr>
          </a:p>
          <a:p>
            <a:pPr indent="0" lvl="0" marL="0" marR="0" rtl="0" algn="r">
              <a:spcBef>
                <a:spcPts val="0"/>
              </a:spcBef>
              <a:spcAft>
                <a:spcPts val="0"/>
              </a:spcAft>
              <a:buNone/>
            </a:pPr>
            <a:r>
              <a:rPr lang="fr-FR" sz="1500">
                <a:solidFill>
                  <a:schemeClr val="dk1"/>
                </a:solidFill>
                <a:latin typeface="Calibri"/>
                <a:ea typeface="Calibri"/>
                <a:cs typeface="Calibri"/>
                <a:sym typeface="Calibri"/>
              </a:rPr>
              <a:t>Convertisseur à utiliser : </a:t>
            </a:r>
            <a:r>
              <a:rPr lang="fr-FR" sz="1500" u="sng">
                <a:solidFill>
                  <a:schemeClr val="dk1"/>
                </a:solidFill>
                <a:latin typeface="Calibri"/>
                <a:ea typeface="Calibri"/>
                <a:cs typeface="Calibri"/>
                <a:sym typeface="Calibri"/>
                <a:hlinkClick r:id="rId3">
                  <a:extLst>
                    <a:ext uri="{A12FA001-AC4F-418D-AE19-62706E023703}">
                      <ahyp:hlinkClr val="tx"/>
                    </a:ext>
                  </a:extLst>
                </a:hlinkClick>
              </a:rPr>
              <a:t>InforEuro, le taux de change de l’euro (europa.eu)</a:t>
            </a:r>
            <a:endParaRPr sz="15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ph type="title"/>
          </p:nvPr>
        </p:nvSpPr>
        <p:spPr>
          <a:xfrm>
            <a:off x="577580" y="-6"/>
            <a:ext cx="43686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Le programme Explor …</a:t>
            </a:r>
            <a:endParaRPr sz="4000"/>
          </a:p>
        </p:txBody>
      </p:sp>
      <p:sp>
        <p:nvSpPr>
          <p:cNvPr id="97" name="Google Shape;97;p2"/>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txBox="1"/>
          <p:nvPr>
            <p:ph idx="1" type="body"/>
          </p:nvPr>
        </p:nvSpPr>
        <p:spPr>
          <a:xfrm>
            <a:off x="577575" y="2903900"/>
            <a:ext cx="4928700" cy="32253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b="1" lang="fr-FR" sz="1800"/>
              <a:t>EXPLOR – EXPertise LOcale et Réseau de l’international</a:t>
            </a:r>
            <a:r>
              <a:rPr lang="fr-FR" sz="1800"/>
              <a:t> </a:t>
            </a:r>
            <a:endParaRPr sz="1800"/>
          </a:p>
          <a:p>
            <a:pPr indent="-342900" lvl="0" marL="457200" rtl="0" algn="l">
              <a:spcBef>
                <a:spcPts val="1000"/>
              </a:spcBef>
              <a:spcAft>
                <a:spcPts val="0"/>
              </a:spcAft>
              <a:buSzPts val="1800"/>
              <a:buChar char="•"/>
            </a:pPr>
            <a:r>
              <a:rPr lang="fr-FR" sz="1800"/>
              <a:t>Porté par des</a:t>
            </a:r>
            <a:r>
              <a:rPr lang="fr-FR" sz="1800"/>
              <a:t> RRMA dont RBS</a:t>
            </a:r>
            <a:endParaRPr sz="1800"/>
          </a:p>
          <a:p>
            <a:pPr indent="-342900" lvl="0" marL="457200" rtl="0" algn="l">
              <a:spcBef>
                <a:spcPts val="1000"/>
              </a:spcBef>
              <a:spcAft>
                <a:spcPts val="0"/>
              </a:spcAft>
              <a:buSzPts val="1800"/>
              <a:buChar char="•"/>
            </a:pPr>
            <a:r>
              <a:rPr b="1" lang="fr-FR" sz="1800"/>
              <a:t>financé par le MEAE via le Fonjep</a:t>
            </a:r>
            <a:r>
              <a:rPr lang="fr-FR" sz="1800"/>
              <a:t> </a:t>
            </a:r>
            <a:endParaRPr sz="1800"/>
          </a:p>
          <a:p>
            <a:pPr indent="-342900" lvl="0" marL="457200" rtl="0" algn="l">
              <a:spcBef>
                <a:spcPts val="1000"/>
              </a:spcBef>
              <a:spcAft>
                <a:spcPts val="0"/>
              </a:spcAft>
              <a:buSzPts val="1800"/>
              <a:buChar char="•"/>
            </a:pPr>
            <a:r>
              <a:rPr b="1" lang="fr-FR" sz="1800"/>
              <a:t>volontariat d'échanges et de compétences (VEC)</a:t>
            </a:r>
            <a:r>
              <a:rPr lang="fr-FR" sz="1800"/>
              <a:t> Mobilisation de salariés (entreprise/asso), agents de collectivités, bénévoles, consultants ou retraités disposant d’une expertise professionnelle à mettre à profit d'une association, </a:t>
            </a:r>
            <a:endParaRPr sz="1800"/>
          </a:p>
          <a:p>
            <a:pPr indent="-342900" lvl="0" marL="457200" rtl="0" algn="l">
              <a:lnSpc>
                <a:spcPct val="115000"/>
              </a:lnSpc>
              <a:spcBef>
                <a:spcPts val="1000"/>
              </a:spcBef>
              <a:spcAft>
                <a:spcPts val="0"/>
              </a:spcAft>
              <a:buSzPts val="1800"/>
              <a:buChar char="•"/>
            </a:pPr>
            <a:r>
              <a:rPr lang="fr-FR" sz="1800"/>
              <a:t>mission courte à l'international (ou en France dans le cadre de missions en réciprocité).</a:t>
            </a:r>
            <a:endParaRPr sz="1800"/>
          </a:p>
          <a:p>
            <a:pPr indent="0" lvl="0" marL="0" rtl="0" algn="l">
              <a:spcBef>
                <a:spcPts val="1000"/>
              </a:spcBef>
              <a:spcAft>
                <a:spcPts val="0"/>
              </a:spcAft>
              <a:buNone/>
            </a:pPr>
            <a:r>
              <a:t/>
            </a:r>
            <a:endParaRPr sz="2900"/>
          </a:p>
          <a:p>
            <a:pPr indent="0" lvl="0" marL="0" rtl="0" algn="l">
              <a:lnSpc>
                <a:spcPct val="115000"/>
              </a:lnSpc>
              <a:spcBef>
                <a:spcPts val="1000"/>
              </a:spcBef>
              <a:spcAft>
                <a:spcPts val="0"/>
              </a:spcAft>
              <a:buNone/>
            </a:pPr>
            <a:r>
              <a:t/>
            </a:r>
            <a:endParaRPr sz="1800"/>
          </a:p>
          <a:p>
            <a:pPr indent="-139700" lvl="0" marL="228600" rtl="0" algn="l">
              <a:lnSpc>
                <a:spcPct val="90000"/>
              </a:lnSpc>
              <a:spcBef>
                <a:spcPts val="1000"/>
              </a:spcBef>
              <a:spcAft>
                <a:spcPts val="0"/>
              </a:spcAft>
              <a:buClr>
                <a:schemeClr val="dk1"/>
              </a:buClr>
              <a:buSzPts val="1400"/>
              <a:buFont typeface="Courier New"/>
              <a:buNone/>
            </a:pPr>
            <a:r>
              <a:t/>
            </a:r>
            <a:endParaRPr sz="1600"/>
          </a:p>
        </p:txBody>
      </p:sp>
      <p:pic>
        <p:nvPicPr>
          <p:cNvPr id="99" name="Google Shape;99;p2" title="EXPLOR-684x1024.png"/>
          <p:cNvPicPr preferRelativeResize="0"/>
          <p:nvPr/>
        </p:nvPicPr>
        <p:blipFill rotWithShape="1">
          <a:blip r:embed="rId3">
            <a:alphaModFix/>
          </a:blip>
          <a:srcRect b="16702" l="0" r="0" t="16702"/>
          <a:stretch/>
        </p:blipFill>
        <p:spPr>
          <a:xfrm>
            <a:off x="5863525" y="274326"/>
            <a:ext cx="6328473" cy="630936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00" name="Google Shape;100;p2" title="DOC-RBS-logo-RVB.png"/>
          <p:cNvPicPr preferRelativeResize="0"/>
          <p:nvPr/>
        </p:nvPicPr>
        <p:blipFill>
          <a:blip r:embed="rId4">
            <a:alphaModFix/>
          </a:blip>
          <a:stretch>
            <a:fillRect/>
          </a:stretch>
        </p:blipFill>
        <p:spPr>
          <a:xfrm>
            <a:off x="10582800" y="484350"/>
            <a:ext cx="1352801" cy="98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g365671a7978_0_24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écouvrez 𝐄𝐗𝐏𝐋𝐎𝐑 « 𝐄𝐗𝐏𝐞𝐫𝐭𝐢𝐬𝐞 𝐋𝐎𝐜𝐚𝐥𝐞 𝐞𝐭 𝐑𝐞́𝐬𝐞𝐚𝐮 𝐝𝐞 𝐥’𝐢𝐧𝐭𝐞𝐫𝐧𝐚𝐭𝐢𝐨𝐧𝐚𝐥 », un dispositif d’appui aux projets de coopération internationale. Ce programme de Volontariat d’Echanges et de Compétences (VEC) permet de mobiliser des salariés, agents de collectivités, consultants ou retraités, disposant d’une expertise professionnelle à mettre à profit d’une association lors d’une mission courte à l’étranger.&#10;&#10;Depuis 2024, EXPLOR soutient également les missions de réciprocité permettant d’accueillir des experts en France.&#10;&#10;Intéressé.e ? Contactez-nous ! https://www.paysdelaloire-cooperation... &#10;&#10;𝐶𝑒 𝑑𝑖𝑠𝑝𝑜𝑠𝑖𝑡𝑖𝑓 𝑒𝑠𝑡 𝑚𝑖𝑠 𝑒𝑛 𝑝𝑙𝑎𝑐𝑒 𝑝𝑎𝑟 𝑙𝑒𝑠 𝑅𝑒́𝑠𝑒𝑎𝑢𝑥 𝑅𝑒́𝑔𝑖𝑜𝑛𝑎𝑢𝑥 𝑀𝑢𝑙𝑡𝑖-𝐴𝑐𝑡𝑒𝑢𝑟𝑠 𝑃𝑎𝑦𝑠 𝑑𝑒 𝑙𝑎 𝐿𝑜𝑖𝑟𝑒 𝐶𝑜𝑜𝑝𝑒́𝑟𝑎𝑡𝑖𝑜𝑛 𝐼𝑛𝑡𝑒𝑟𝑛𝑎𝑡𝑖𝑜𝑛𝑎𝑙𝑒, 𝐿𝑖𝑎𝑛𝑒𝑠 𝐶𝑜𝑜𝑝𝑒́𝑟𝑎𝑡𝑖𝑜𝑛, 𝐶𝑒𝑛𝑡𝑟𝑎𝑖𝑑𝑒𝑟 𝑒𝑡 𝑅𝐸𝑆𝐴𝐶𝑂𝑂𝑃, 𝑎𝑣𝑒𝑐 𝑙𝑒 𝑠𝑜𝑢𝑡𝑖𝑒𝑛 𝑑𝑢 𝑀𝑖𝑛𝑖𝑠𝑡𝑒̀𝑟𝑒 𝑑𝑒 𝑙’𝐸𝑢𝑟𝑜𝑝𝑒 𝑒𝑡 𝑑𝑒𝑠 𝐴𝑓𝑓𝑎𝑖𝑟𝑒𝑠 𝐸𝑡𝑟𝑎𝑛𝑔𝑒̀𝑟𝑒𝑠, 𝑒𝑛 𝑝𝑎𝑟𝑡𝑒𝑛𝑎𝑟𝑖𝑎𝑡 𝑎𝑣𝑒𝑐 𝑙𝑒 𝐹𝑜𝑛𝑗𝑒𝑝 𝑒𝑡 𝐹𝑟𝑎𝑛𝑐𝑒 𝑉𝑜𝑙𝑜𝑛𝑡𝑎𝑖𝑟𝑒𝑠.&#10;&#10;𝑅𝑒́𝑎𝑙𝑖𝑠𝑎𝑡𝑖𝑜𝑛 &amp; 𝑝𝑟𝑜𝑑𝑢𝑐𝑡𝑖𝑜𝑛 𝑑𝑒 𝑙𝑎 𝑣𝑖𝑑𝑒́𝑜 𝑝𝑎𝑟 𝑀𝑎𝑟𝑡𝑖𝑛 𝐷𝑒𝑙𝑏𝑒𝑘𝑒 𝑒𝑡 𝐷𝑎𝑣𝑖𝑑 𝐿𝑒𝑟𝑜𝑦𝑒𝑟" id="106" name="Google Shape;106;g365671a7978_0_244" title="EXPLOR « EXPertise LOcale et Réseau de l’international » (Version courte)">
            <a:hlinkClick r:id="rId3"/>
          </p:cNvPr>
          <p:cNvPicPr preferRelativeResize="0"/>
          <p:nvPr/>
        </p:nvPicPr>
        <p:blipFill>
          <a:blip r:embed="rId4">
            <a:alphaModFix/>
          </a:blip>
          <a:stretch>
            <a:fillRect/>
          </a:stretch>
        </p:blipFill>
        <p:spPr>
          <a:xfrm>
            <a:off x="0" y="-13990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g365671a7978_0_32"/>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g365671a7978_0_32"/>
          <p:cNvSpPr txBox="1"/>
          <p:nvPr>
            <p:ph type="title"/>
          </p:nvPr>
        </p:nvSpPr>
        <p:spPr>
          <a:xfrm>
            <a:off x="577580" y="-6"/>
            <a:ext cx="43686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Le programme Explor …</a:t>
            </a:r>
            <a:endParaRPr sz="4000"/>
          </a:p>
        </p:txBody>
      </p:sp>
      <p:sp>
        <p:nvSpPr>
          <p:cNvPr id="113" name="Google Shape;113;g365671a7978_0_32"/>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g365671a7978_0_32"/>
          <p:cNvSpPr txBox="1"/>
          <p:nvPr>
            <p:ph idx="1" type="body"/>
          </p:nvPr>
        </p:nvSpPr>
        <p:spPr>
          <a:xfrm>
            <a:off x="577575" y="2786825"/>
            <a:ext cx="4599600" cy="3947700"/>
          </a:xfrm>
          <a:prstGeom prst="rect">
            <a:avLst/>
          </a:prstGeom>
          <a:noFill/>
          <a:ln>
            <a:noFill/>
          </a:ln>
        </p:spPr>
        <p:txBody>
          <a:bodyPr anchorCtr="0" anchor="t" bIns="45700" lIns="91425" spcFirstLastPara="1" rIns="91425" wrap="square" tIns="45700">
            <a:noAutofit/>
          </a:bodyPr>
          <a:lstStyle/>
          <a:p>
            <a:pPr indent="-241300" lvl="0" marL="228600" rtl="0" algn="l">
              <a:lnSpc>
                <a:spcPct val="90000"/>
              </a:lnSpc>
              <a:spcBef>
                <a:spcPts val="0"/>
              </a:spcBef>
              <a:spcAft>
                <a:spcPts val="0"/>
              </a:spcAft>
              <a:buClr>
                <a:schemeClr val="dk1"/>
              </a:buClr>
              <a:buSzPts val="1600"/>
              <a:buFont typeface="Courier New"/>
              <a:buChar char="o"/>
            </a:pPr>
            <a:r>
              <a:rPr lang="fr-FR" sz="1600"/>
              <a:t>… </a:t>
            </a:r>
            <a:r>
              <a:rPr b="1" lang="fr-FR" sz="1600"/>
              <a:t>mobilisation d’une personne ressource</a:t>
            </a:r>
            <a:r>
              <a:rPr lang="fr-FR" sz="1600"/>
              <a:t> sur un domaine technique identifié pour une mission de terrain de 7 à 15 jours</a:t>
            </a:r>
            <a:endParaRPr sz="3000"/>
          </a:p>
          <a:p>
            <a:pPr indent="-241300" lvl="0" marL="228600" rtl="0" algn="l">
              <a:lnSpc>
                <a:spcPct val="90000"/>
              </a:lnSpc>
              <a:spcBef>
                <a:spcPts val="1000"/>
              </a:spcBef>
              <a:spcAft>
                <a:spcPts val="0"/>
              </a:spcAft>
              <a:buClr>
                <a:schemeClr val="dk1"/>
              </a:buClr>
              <a:buSzPts val="1600"/>
              <a:buFont typeface="Courier New"/>
              <a:buChar char="o"/>
            </a:pPr>
            <a:r>
              <a:rPr lang="fr-FR" sz="1600"/>
              <a:t>… est un </a:t>
            </a:r>
            <a:r>
              <a:rPr lang="fr-FR" sz="1600"/>
              <a:t>outil pour :</a:t>
            </a:r>
            <a:endParaRPr sz="1600"/>
          </a:p>
          <a:p>
            <a:pPr indent="-215900" lvl="1" marL="685800" rtl="0" algn="l">
              <a:lnSpc>
                <a:spcPct val="90000"/>
              </a:lnSpc>
              <a:spcBef>
                <a:spcPts val="1000"/>
              </a:spcBef>
              <a:spcAft>
                <a:spcPts val="0"/>
              </a:spcAft>
              <a:buClr>
                <a:schemeClr val="dk1"/>
              </a:buClr>
              <a:buSzPts val="1600"/>
              <a:buFont typeface="Courier New"/>
              <a:buChar char="•"/>
            </a:pPr>
            <a:r>
              <a:rPr b="1" lang="fr-FR" sz="1600"/>
              <a:t>renforcer la dimension multi-acteurs</a:t>
            </a:r>
            <a:r>
              <a:rPr lang="fr-FR" sz="1600"/>
              <a:t> des projets accompagnés par Réseau Bretagne Solidaire. </a:t>
            </a:r>
            <a:endParaRPr sz="3000"/>
          </a:p>
          <a:p>
            <a:pPr indent="-215900" lvl="1" marL="685800" rtl="0" algn="l">
              <a:lnSpc>
                <a:spcPct val="90000"/>
              </a:lnSpc>
              <a:spcBef>
                <a:spcPts val="1000"/>
              </a:spcBef>
              <a:spcAft>
                <a:spcPts val="0"/>
              </a:spcAft>
              <a:buClr>
                <a:schemeClr val="dk1"/>
              </a:buClr>
              <a:buSzPts val="1600"/>
              <a:buFont typeface="Courier New"/>
              <a:buChar char="•"/>
            </a:pPr>
            <a:r>
              <a:rPr b="1" lang="fr-FR" sz="1600"/>
              <a:t>accompagner et favoriser la montée en compétence</a:t>
            </a:r>
            <a:r>
              <a:rPr lang="fr-FR" sz="1600"/>
              <a:t> des acteurs du réseau.</a:t>
            </a:r>
            <a:endParaRPr sz="3000"/>
          </a:p>
          <a:p>
            <a:pPr indent="-241300" lvl="0" marL="228600" rtl="0" algn="l">
              <a:lnSpc>
                <a:spcPct val="90000"/>
              </a:lnSpc>
              <a:spcBef>
                <a:spcPts val="1000"/>
              </a:spcBef>
              <a:spcAft>
                <a:spcPts val="0"/>
              </a:spcAft>
              <a:buClr>
                <a:schemeClr val="dk1"/>
              </a:buClr>
              <a:buSzPts val="1600"/>
              <a:buFont typeface="Courier New"/>
              <a:buChar char="o"/>
            </a:pPr>
            <a:r>
              <a:rPr lang="fr-FR" sz="1600"/>
              <a:t>… il </a:t>
            </a:r>
            <a:r>
              <a:rPr b="1" lang="fr-FR" sz="1600"/>
              <a:t>ne remplace pas le recours à un consultant ou le bénévolat</a:t>
            </a:r>
            <a:r>
              <a:rPr lang="fr-FR" sz="1600"/>
              <a:t> des adhérents.</a:t>
            </a:r>
            <a:endParaRPr sz="3000"/>
          </a:p>
          <a:p>
            <a:pPr indent="-139700" lvl="0" marL="228600" rtl="0" algn="l">
              <a:lnSpc>
                <a:spcPct val="90000"/>
              </a:lnSpc>
              <a:spcBef>
                <a:spcPts val="1000"/>
              </a:spcBef>
              <a:spcAft>
                <a:spcPts val="0"/>
              </a:spcAft>
              <a:buClr>
                <a:schemeClr val="dk1"/>
              </a:buClr>
              <a:buSzPts val="1400"/>
              <a:buFont typeface="Courier New"/>
              <a:buNone/>
            </a:pPr>
            <a:r>
              <a:t/>
            </a:r>
            <a:endParaRPr sz="1500"/>
          </a:p>
        </p:txBody>
      </p:sp>
      <p:pic>
        <p:nvPicPr>
          <p:cNvPr descr="Une image contenant plein air, personne, herbe, Visage humain&#10;&#10;Description générée automatiquement" id="115" name="Google Shape;115;g365671a7978_0_32"/>
          <p:cNvPicPr preferRelativeResize="0"/>
          <p:nvPr/>
        </p:nvPicPr>
        <p:blipFill rotWithShape="1">
          <a:blip r:embed="rId3">
            <a:alphaModFix/>
          </a:blip>
          <a:srcRect b="0" l="1008" r="23764" t="0"/>
          <a:stretch/>
        </p:blipFill>
        <p:spPr>
          <a:xfrm>
            <a:off x="5863525" y="274326"/>
            <a:ext cx="6328473" cy="630936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16" name="Google Shape;116;g365671a7978_0_32" title="DOC-RBS-logo-RVB.png"/>
          <p:cNvPicPr preferRelativeResize="0"/>
          <p:nvPr/>
        </p:nvPicPr>
        <p:blipFill>
          <a:blip r:embed="rId4">
            <a:alphaModFix/>
          </a:blip>
          <a:stretch>
            <a:fillRect/>
          </a:stretch>
        </p:blipFill>
        <p:spPr>
          <a:xfrm>
            <a:off x="10582800" y="484350"/>
            <a:ext cx="1352801" cy="98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nvSpPr>
        <p:spPr>
          <a:xfrm>
            <a:off x="577575" y="2748300"/>
            <a:ext cx="4151100" cy="3509400"/>
          </a:xfrm>
          <a:prstGeom prst="rect">
            <a:avLst/>
          </a:prstGeom>
          <a:noFill/>
          <a:ln>
            <a:noFill/>
          </a:ln>
        </p:spPr>
        <p:txBody>
          <a:bodyPr anchorCtr="0" anchor="t" bIns="45700" lIns="91425" spcFirstLastPara="1" rIns="91425" wrap="square" tIns="45700">
            <a:spAutoFit/>
          </a:bodyPr>
          <a:lstStyle/>
          <a:p>
            <a:pPr indent="-298450" lvl="0" marL="285750" marR="0" rtl="0" algn="l">
              <a:spcBef>
                <a:spcPts val="0"/>
              </a:spcBef>
              <a:spcAft>
                <a:spcPts val="0"/>
              </a:spcAft>
              <a:buClr>
                <a:schemeClr val="dk1"/>
              </a:buClr>
              <a:buSzPts val="1600"/>
              <a:buFont typeface="Noto Sans Symbols"/>
              <a:buChar char="●"/>
            </a:pPr>
            <a:r>
              <a:rPr b="0" i="0" lang="fr-FR" sz="1600" u="none" cap="none" strike="noStrike">
                <a:solidFill>
                  <a:schemeClr val="dk1"/>
                </a:solidFill>
                <a:latin typeface="Calibri"/>
                <a:ea typeface="Calibri"/>
                <a:cs typeface="Calibri"/>
                <a:sym typeface="Calibri"/>
              </a:rPr>
              <a:t>Une </a:t>
            </a:r>
            <a:r>
              <a:rPr b="1" i="0" lang="fr-FR" sz="1600" u="none" cap="none" strike="noStrike">
                <a:solidFill>
                  <a:schemeClr val="dk1"/>
                </a:solidFill>
                <a:latin typeface="Calibri"/>
                <a:ea typeface="Calibri"/>
                <a:cs typeface="Calibri"/>
                <a:sym typeface="Calibri"/>
              </a:rPr>
              <a:t>demande claire</a:t>
            </a:r>
            <a:r>
              <a:rPr b="0" i="0" lang="fr-FR" sz="1600" u="none" cap="none" strike="noStrike">
                <a:solidFill>
                  <a:schemeClr val="dk1"/>
                </a:solidFill>
                <a:latin typeface="Calibri"/>
                <a:ea typeface="Calibri"/>
                <a:cs typeface="Calibri"/>
                <a:sym typeface="Calibri"/>
              </a:rPr>
              <a:t> et structurée</a:t>
            </a:r>
            <a:r>
              <a:rPr lang="fr-FR" sz="1600">
                <a:solidFill>
                  <a:schemeClr val="dk1"/>
                </a:solidFill>
                <a:latin typeface="Calibri"/>
                <a:ea typeface="Calibri"/>
                <a:cs typeface="Calibri"/>
                <a:sym typeface="Calibri"/>
              </a:rPr>
              <a:t> </a:t>
            </a:r>
            <a:r>
              <a:rPr b="0" i="0" lang="fr-FR" sz="1600" u="none" cap="none" strike="noStrike">
                <a:solidFill>
                  <a:schemeClr val="dk1"/>
                </a:solidFill>
                <a:latin typeface="Calibri"/>
                <a:ea typeface="Calibri"/>
                <a:cs typeface="Calibri"/>
                <a:sym typeface="Calibri"/>
              </a:rPr>
              <a:t>répondant à un </a:t>
            </a:r>
            <a:r>
              <a:rPr b="1" i="0" lang="fr-FR" sz="1600" u="none" cap="none" strike="noStrike">
                <a:solidFill>
                  <a:schemeClr val="dk1"/>
                </a:solidFill>
                <a:latin typeface="Calibri"/>
                <a:ea typeface="Calibri"/>
                <a:cs typeface="Calibri"/>
                <a:sym typeface="Calibri"/>
              </a:rPr>
              <a:t>besoin local</a:t>
            </a:r>
            <a:br>
              <a:rPr b="1" i="0" lang="fr-FR" sz="1600" u="none" cap="none" strike="noStrike">
                <a:solidFill>
                  <a:schemeClr val="dk1"/>
                </a:solidFill>
                <a:latin typeface="Calibri"/>
                <a:ea typeface="Calibri"/>
                <a:cs typeface="Calibri"/>
                <a:sym typeface="Calibri"/>
              </a:rPr>
            </a:br>
            <a:endParaRPr sz="800"/>
          </a:p>
          <a:p>
            <a:pPr indent="-298450" lvl="0" marL="285750" marR="0" rtl="0" algn="l">
              <a:spcBef>
                <a:spcPts val="0"/>
              </a:spcBef>
              <a:spcAft>
                <a:spcPts val="0"/>
              </a:spcAft>
              <a:buClr>
                <a:schemeClr val="dk1"/>
              </a:buClr>
              <a:buSzPts val="1600"/>
              <a:buFont typeface="Noto Sans Symbols"/>
              <a:buChar char="●"/>
            </a:pPr>
            <a:r>
              <a:rPr b="0" i="0" lang="fr-FR" sz="1600" u="none" cap="none" strike="noStrike">
                <a:solidFill>
                  <a:schemeClr val="dk1"/>
                </a:solidFill>
                <a:latin typeface="Calibri"/>
                <a:ea typeface="Calibri"/>
                <a:cs typeface="Calibri"/>
                <a:sym typeface="Calibri"/>
              </a:rPr>
              <a:t>Un </a:t>
            </a:r>
            <a:r>
              <a:rPr b="1" i="0" lang="fr-FR" sz="1600" u="none" cap="none" strike="noStrike">
                <a:solidFill>
                  <a:schemeClr val="dk1"/>
                </a:solidFill>
                <a:latin typeface="Calibri"/>
                <a:ea typeface="Calibri"/>
                <a:cs typeface="Calibri"/>
                <a:sym typeface="Calibri"/>
              </a:rPr>
              <a:t>projet pérenne </a:t>
            </a:r>
            <a:r>
              <a:rPr b="0" i="0" lang="fr-FR" sz="1600" u="none" cap="none" strike="noStrike">
                <a:solidFill>
                  <a:schemeClr val="dk1"/>
                </a:solidFill>
                <a:latin typeface="Calibri"/>
                <a:ea typeface="Calibri"/>
                <a:cs typeface="Calibri"/>
                <a:sym typeface="Calibri"/>
              </a:rPr>
              <a:t>s’inscrivant dans un processus </a:t>
            </a:r>
            <a:r>
              <a:rPr b="1" i="0" lang="fr-FR" sz="1600" u="none" cap="none" strike="noStrike">
                <a:solidFill>
                  <a:schemeClr val="dk1"/>
                </a:solidFill>
                <a:latin typeface="Calibri"/>
                <a:ea typeface="Calibri"/>
                <a:cs typeface="Calibri"/>
                <a:sym typeface="Calibri"/>
              </a:rPr>
              <a:t>d’accompagnement par RBS</a:t>
            </a:r>
            <a:br>
              <a:rPr b="1" i="0" lang="fr-FR" sz="1600" u="none" cap="none" strike="noStrike">
                <a:solidFill>
                  <a:schemeClr val="dk1"/>
                </a:solidFill>
                <a:latin typeface="Calibri"/>
                <a:ea typeface="Calibri"/>
                <a:cs typeface="Calibri"/>
                <a:sym typeface="Calibri"/>
              </a:rPr>
            </a:br>
            <a:endParaRPr b="1" sz="800">
              <a:solidFill>
                <a:schemeClr val="dk1"/>
              </a:solidFill>
              <a:latin typeface="Calibri"/>
              <a:ea typeface="Calibri"/>
              <a:cs typeface="Calibri"/>
              <a:sym typeface="Calibri"/>
            </a:endParaRPr>
          </a:p>
          <a:p>
            <a:pPr indent="-298450" lvl="0" marL="285750" marR="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Des missions de </a:t>
            </a:r>
            <a:r>
              <a:rPr b="1" lang="fr-FR" sz="1600">
                <a:latin typeface="Calibri"/>
                <a:ea typeface="Calibri"/>
                <a:cs typeface="Calibri"/>
                <a:sym typeface="Calibri"/>
              </a:rPr>
              <a:t>diagnostic, de formation, de maitrise d’ouvrage et/ou d’évaluation</a:t>
            </a:r>
            <a:endParaRPr b="1" sz="1600">
              <a:latin typeface="Calibri"/>
              <a:ea typeface="Calibri"/>
              <a:cs typeface="Calibri"/>
              <a:sym typeface="Calibri"/>
            </a:endParaRPr>
          </a:p>
          <a:p>
            <a:pPr indent="0" lvl="0" marL="457200" marR="0" rtl="0" algn="l">
              <a:spcBef>
                <a:spcPts val="0"/>
              </a:spcBef>
              <a:spcAft>
                <a:spcPts val="0"/>
              </a:spcAft>
              <a:buNone/>
            </a:pPr>
            <a:r>
              <a:t/>
            </a:r>
            <a:endParaRPr b="1" sz="700">
              <a:solidFill>
                <a:schemeClr val="dk1"/>
              </a:solidFill>
              <a:latin typeface="Calibri"/>
              <a:ea typeface="Calibri"/>
              <a:cs typeface="Calibri"/>
              <a:sym typeface="Calibri"/>
            </a:endParaRPr>
          </a:p>
          <a:p>
            <a:pPr indent="-292100" lvl="0" marL="285750" marR="0" rtl="0" algn="l">
              <a:spcBef>
                <a:spcPts val="0"/>
              </a:spcBef>
              <a:spcAft>
                <a:spcPts val="0"/>
              </a:spcAft>
              <a:buClr>
                <a:schemeClr val="dk1"/>
              </a:buClr>
              <a:buSzPts val="1500"/>
              <a:buFont typeface="Noto Sans Symbols"/>
              <a:buChar char="●"/>
            </a:pPr>
            <a:r>
              <a:rPr lang="fr-FR" sz="1600">
                <a:solidFill>
                  <a:schemeClr val="dk1"/>
                </a:solidFill>
                <a:latin typeface="Calibri"/>
                <a:ea typeface="Calibri"/>
                <a:cs typeface="Calibri"/>
                <a:sym typeface="Calibri"/>
              </a:rPr>
              <a:t>U</a:t>
            </a:r>
            <a:r>
              <a:rPr b="0" i="0" lang="fr-FR" sz="1600" u="none" cap="none" strike="noStrike">
                <a:solidFill>
                  <a:schemeClr val="dk1"/>
                </a:solidFill>
                <a:latin typeface="Calibri"/>
                <a:ea typeface="Calibri"/>
                <a:cs typeface="Calibri"/>
                <a:sym typeface="Calibri"/>
              </a:rPr>
              <a:t>ne expertise </a:t>
            </a:r>
            <a:r>
              <a:rPr b="1" i="0" lang="fr-FR" sz="1600" u="none" cap="none" strike="noStrike">
                <a:solidFill>
                  <a:schemeClr val="dk1"/>
                </a:solidFill>
                <a:latin typeface="Calibri"/>
                <a:ea typeface="Calibri"/>
                <a:cs typeface="Calibri"/>
                <a:sym typeface="Calibri"/>
              </a:rPr>
              <a:t>qui n’existe pas sur place</a:t>
            </a:r>
            <a:r>
              <a:rPr b="0" i="0" lang="fr-FR" sz="1600" u="none" cap="none" strike="noStrike">
                <a:solidFill>
                  <a:schemeClr val="dk1"/>
                </a:solidFill>
                <a:latin typeface="Calibri"/>
                <a:ea typeface="Calibri"/>
                <a:cs typeface="Calibri"/>
                <a:sym typeface="Calibri"/>
              </a:rPr>
              <a:t> ou qui amène une </a:t>
            </a:r>
            <a:r>
              <a:rPr b="1" i="0" lang="fr-FR" sz="1600" u="none" cap="none" strike="noStrike">
                <a:solidFill>
                  <a:schemeClr val="dk1"/>
                </a:solidFill>
                <a:latin typeface="Calibri"/>
                <a:ea typeface="Calibri"/>
                <a:cs typeface="Calibri"/>
                <a:sym typeface="Calibri"/>
              </a:rPr>
              <a:t>valeur ajoutée à l’expertise locale</a:t>
            </a:r>
            <a:br>
              <a:rPr b="1" i="0" lang="fr-FR" sz="1500" u="none" cap="none" strike="noStrike">
                <a:solidFill>
                  <a:schemeClr val="dk1"/>
                </a:solidFill>
                <a:latin typeface="Calibri"/>
                <a:ea typeface="Calibri"/>
                <a:cs typeface="Calibri"/>
                <a:sym typeface="Calibri"/>
              </a:rPr>
            </a:br>
            <a:endParaRPr sz="700"/>
          </a:p>
          <a:p>
            <a:pPr indent="-292100" lvl="0" marL="285750" marR="0" rtl="0" algn="l">
              <a:spcBef>
                <a:spcPts val="0"/>
              </a:spcBef>
              <a:spcAft>
                <a:spcPts val="0"/>
              </a:spcAft>
              <a:buClr>
                <a:schemeClr val="dk1"/>
              </a:buClr>
              <a:buSzPts val="1500"/>
              <a:buFont typeface="Noto Sans Symbols"/>
              <a:buChar char="●"/>
            </a:pPr>
            <a:r>
              <a:rPr b="0" i="0" lang="fr-FR" sz="1600" u="none" cap="none" strike="noStrike">
                <a:solidFill>
                  <a:schemeClr val="dk1"/>
                </a:solidFill>
                <a:latin typeface="Calibri"/>
                <a:ea typeface="Calibri"/>
                <a:cs typeface="Calibri"/>
                <a:sym typeface="Calibri"/>
              </a:rPr>
              <a:t>La mission s’inscrit dans un </a:t>
            </a:r>
            <a:r>
              <a:rPr b="1" i="0" lang="fr-FR" sz="1600" u="none" cap="none" strike="noStrike">
                <a:solidFill>
                  <a:schemeClr val="dk1"/>
                </a:solidFill>
                <a:latin typeface="Calibri"/>
                <a:ea typeface="Calibri"/>
                <a:cs typeface="Calibri"/>
                <a:sym typeface="Calibri"/>
              </a:rPr>
              <a:t>partenariat multi-acteurs</a:t>
            </a:r>
            <a:r>
              <a:rPr b="0" i="0" lang="fr-FR" sz="1600" u="none" cap="none" strike="noStrike">
                <a:solidFill>
                  <a:schemeClr val="dk1"/>
                </a:solidFill>
                <a:latin typeface="Calibri"/>
                <a:ea typeface="Calibri"/>
                <a:cs typeface="Calibri"/>
                <a:sym typeface="Calibri"/>
              </a:rPr>
              <a:t>, en France et à l’étranger</a:t>
            </a:r>
            <a:r>
              <a:rPr lang="fr-FR" sz="1500">
                <a:solidFill>
                  <a:schemeClr val="dk1"/>
                </a:solidFill>
                <a:latin typeface="Calibri"/>
                <a:ea typeface="Calibri"/>
                <a:cs typeface="Calibri"/>
                <a:sym typeface="Calibri"/>
              </a:rPr>
              <a:t> </a:t>
            </a:r>
            <a:r>
              <a:rPr b="0" i="0" lang="fr-FR" sz="1600" u="none" cap="none" strike="noStrike">
                <a:solidFill>
                  <a:schemeClr val="dk1"/>
                </a:solidFill>
                <a:latin typeface="Calibri"/>
                <a:ea typeface="Calibri"/>
                <a:cs typeface="Calibri"/>
                <a:sym typeface="Calibri"/>
              </a:rPr>
              <a:t>dans un </a:t>
            </a:r>
            <a:r>
              <a:rPr b="1" i="0" lang="fr-FR" sz="1600" u="none" cap="none" strike="noStrike">
                <a:solidFill>
                  <a:schemeClr val="dk1"/>
                </a:solidFill>
                <a:latin typeface="Calibri"/>
                <a:ea typeface="Calibri"/>
                <a:cs typeface="Calibri"/>
                <a:sym typeface="Calibri"/>
              </a:rPr>
              <a:t>pays éligible à l’APD</a:t>
            </a:r>
            <a:r>
              <a:rPr b="0" i="0" lang="fr-FR" sz="1600" u="none" cap="none" strike="noStrike">
                <a:solidFill>
                  <a:schemeClr val="dk1"/>
                </a:solidFill>
                <a:latin typeface="Calibri"/>
                <a:ea typeface="Calibri"/>
                <a:cs typeface="Calibri"/>
                <a:sym typeface="Calibri"/>
              </a:rPr>
              <a:t> hors zone-rouge</a:t>
            </a:r>
            <a:endParaRPr b="0" i="0" sz="1700" u="none" cap="none" strike="noStrike">
              <a:solidFill>
                <a:schemeClr val="dk1"/>
              </a:solidFill>
              <a:latin typeface="Calibri"/>
              <a:ea typeface="Calibri"/>
              <a:cs typeface="Calibri"/>
              <a:sym typeface="Calibri"/>
            </a:endParaRPr>
          </a:p>
        </p:txBody>
      </p:sp>
      <p:sp>
        <p:nvSpPr>
          <p:cNvPr id="122" name="Google Shape;122;p3"/>
          <p:cNvSpPr txBox="1"/>
          <p:nvPr>
            <p:ph type="title"/>
          </p:nvPr>
        </p:nvSpPr>
        <p:spPr>
          <a:xfrm>
            <a:off x="577574" y="0"/>
            <a:ext cx="53220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Conditions d’une mission </a:t>
            </a:r>
            <a:r>
              <a:rPr lang="fr-FR" sz="5000"/>
              <a:t>Explor …</a:t>
            </a:r>
            <a:endParaRPr sz="5000"/>
          </a:p>
        </p:txBody>
      </p:sp>
      <p:sp>
        <p:nvSpPr>
          <p:cNvPr id="123" name="Google Shape;123;p3"/>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4" name="Google Shape;124;p3" title="DOC-RBS-logo-RVB.png"/>
          <p:cNvPicPr preferRelativeResize="0"/>
          <p:nvPr/>
        </p:nvPicPr>
        <p:blipFill>
          <a:blip r:embed="rId3">
            <a:alphaModFix/>
          </a:blip>
          <a:stretch>
            <a:fillRect/>
          </a:stretch>
        </p:blipFill>
        <p:spPr>
          <a:xfrm>
            <a:off x="10552550" y="324550"/>
            <a:ext cx="1352801" cy="98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g365671a7978_0_264"/>
          <p:cNvGrpSpPr/>
          <p:nvPr/>
        </p:nvGrpSpPr>
        <p:grpSpPr>
          <a:xfrm>
            <a:off x="5057567" y="-2"/>
            <a:ext cx="7134519" cy="6858090"/>
            <a:chOff x="-34481" y="-137009"/>
            <a:chExt cx="7166050" cy="6888399"/>
          </a:xfrm>
        </p:grpSpPr>
        <p:sp>
          <p:nvSpPr>
            <p:cNvPr id="130" name="Google Shape;130;g365671a7978_0_264"/>
            <p:cNvSpPr/>
            <p:nvPr/>
          </p:nvSpPr>
          <p:spPr>
            <a:xfrm>
              <a:off x="1773152" y="1520612"/>
              <a:ext cx="3685800" cy="3685800"/>
            </a:xfrm>
            <a:prstGeom prst="ellipse">
              <a:avLst/>
            </a:prstGeom>
            <a:solidFill>
              <a:srgbClr val="CFE2F3"/>
            </a:solidFill>
            <a:ln cap="flat" cmpd="sng" w="12650">
              <a:solidFill>
                <a:schemeClr val="lt1"/>
              </a:solidFill>
              <a:prstDash val="solid"/>
              <a:miter lim="800000"/>
              <a:headEnd len="sm" w="sm" type="none"/>
              <a:tailEnd len="sm" w="sm" type="none"/>
            </a:ln>
          </p:spPr>
          <p:txBody>
            <a:bodyPr anchorCtr="0" anchor="ctr" bIns="91025" lIns="91025" spcFirstLastPara="1" rIns="91025" wrap="square" tIns="91025">
              <a:noAutofit/>
            </a:bodyPr>
            <a:lstStyle/>
            <a:p>
              <a:pPr indent="0" lvl="0" marL="0" rtl="0" algn="l">
                <a:spcBef>
                  <a:spcPts val="0"/>
                </a:spcBef>
                <a:spcAft>
                  <a:spcPts val="0"/>
                </a:spcAft>
                <a:buNone/>
              </a:pPr>
              <a:r>
                <a:t/>
              </a:r>
              <a:endParaRPr/>
            </a:p>
          </p:txBody>
        </p:sp>
        <p:sp>
          <p:nvSpPr>
            <p:cNvPr id="131" name="Google Shape;131;g365671a7978_0_264"/>
            <p:cNvSpPr/>
            <p:nvPr/>
          </p:nvSpPr>
          <p:spPr>
            <a:xfrm>
              <a:off x="2396657" y="-137009"/>
              <a:ext cx="2438700" cy="2427000"/>
            </a:xfrm>
            <a:prstGeom prst="ellipse">
              <a:avLst/>
            </a:prstGeom>
            <a:solidFill>
              <a:srgbClr val="9FC5E8"/>
            </a:solidFill>
            <a:ln cap="flat" cmpd="sng" w="12650">
              <a:solidFill>
                <a:schemeClr val="lt1"/>
              </a:solidFill>
              <a:prstDash val="solid"/>
              <a:miter lim="800000"/>
              <a:headEnd len="sm" w="sm" type="none"/>
              <a:tailEnd len="sm" w="sm" type="none"/>
            </a:ln>
          </p:spPr>
          <p:txBody>
            <a:bodyPr anchorCtr="0" anchor="ctr" bIns="91025" lIns="91025" spcFirstLastPara="1" rIns="91025" wrap="square" tIns="91025">
              <a:noAutofit/>
            </a:bodyPr>
            <a:lstStyle/>
            <a:p>
              <a:pPr indent="0" lvl="0" marL="0" rtl="0" algn="l">
                <a:spcBef>
                  <a:spcPts val="0"/>
                </a:spcBef>
                <a:spcAft>
                  <a:spcPts val="0"/>
                </a:spcAft>
                <a:buNone/>
              </a:pPr>
              <a:r>
                <a:t/>
              </a:r>
              <a:endParaRPr/>
            </a:p>
          </p:txBody>
        </p:sp>
        <p:sp>
          <p:nvSpPr>
            <p:cNvPr id="132" name="Google Shape;132;g365671a7978_0_264"/>
            <p:cNvSpPr txBox="1"/>
            <p:nvPr/>
          </p:nvSpPr>
          <p:spPr>
            <a:xfrm>
              <a:off x="2954665" y="136147"/>
              <a:ext cx="1880700" cy="1880700"/>
            </a:xfrm>
            <a:prstGeom prst="rect">
              <a:avLst/>
            </a:prstGeom>
            <a:noFill/>
            <a:ln>
              <a:noFill/>
            </a:ln>
          </p:spPr>
          <p:txBody>
            <a:bodyPr anchorCtr="0" anchor="ctr" bIns="17700" lIns="17700" spcFirstLastPara="1" rIns="17700" wrap="square" tIns="17700">
              <a:noAutofit/>
            </a:bodyPr>
            <a:lstStyle/>
            <a:p>
              <a:pPr indent="0" lvl="0" marL="0" marR="0" rtl="0" algn="l">
                <a:lnSpc>
                  <a:spcPct val="90000"/>
                </a:lnSpc>
                <a:spcBef>
                  <a:spcPts val="0"/>
                </a:spcBef>
                <a:spcAft>
                  <a:spcPts val="0"/>
                </a:spcAft>
                <a:buClr>
                  <a:schemeClr val="dk1"/>
                </a:buClr>
                <a:buSzPts val="1394"/>
                <a:buFont typeface="Calibri"/>
                <a:buNone/>
              </a:pPr>
              <a:r>
                <a:rPr b="1" i="0" lang="fr-FR" sz="1792" u="none" cap="none" strike="noStrike">
                  <a:solidFill>
                    <a:schemeClr val="dk1"/>
                  </a:solidFill>
                  <a:latin typeface="Calibri"/>
                  <a:ea typeface="Calibri"/>
                  <a:cs typeface="Calibri"/>
                  <a:sym typeface="Calibri"/>
                </a:rPr>
                <a:t>Un expert</a:t>
              </a:r>
              <a:endParaRPr sz="1792"/>
            </a:p>
            <a:p>
              <a:pPr indent="-113792" lvl="1" marL="113792" marR="0" rtl="0" algn="l">
                <a:lnSpc>
                  <a:spcPct val="90000"/>
                </a:lnSpc>
                <a:spcBef>
                  <a:spcPts val="488"/>
                </a:spcBef>
                <a:spcAft>
                  <a:spcPts val="0"/>
                </a:spcAft>
                <a:buClr>
                  <a:schemeClr val="dk1"/>
                </a:buClr>
                <a:buSzPts val="1394"/>
                <a:buFont typeface="Calibri"/>
                <a:buChar char="•"/>
              </a:pPr>
              <a:r>
                <a:rPr lang="fr-FR" sz="1393">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Bénévole</a:t>
              </a:r>
              <a:r>
                <a:rPr lang="fr-FR" sz="1294"/>
                <a:t>, </a:t>
              </a:r>
              <a:r>
                <a:rPr lang="fr-FR" sz="1294">
                  <a:solidFill>
                    <a:schemeClr val="dk1"/>
                  </a:solidFill>
                  <a:latin typeface="Calibri"/>
                  <a:ea typeface="Calibri"/>
                  <a:cs typeface="Calibri"/>
                  <a:sym typeface="Calibri"/>
                </a:rPr>
                <a:t>s</a:t>
              </a:r>
              <a:r>
                <a:rPr b="0" i="0" lang="fr-FR" sz="1294" u="none" cap="none" strike="noStrike">
                  <a:solidFill>
                    <a:schemeClr val="dk1"/>
                  </a:solidFill>
                  <a:latin typeface="Calibri"/>
                  <a:ea typeface="Calibri"/>
                  <a:cs typeface="Calibri"/>
                  <a:sym typeface="Calibri"/>
                </a:rPr>
                <a:t>alarié ou retraité</a:t>
              </a:r>
              <a:endParaRPr sz="1294"/>
            </a:p>
            <a:p>
              <a:pPr indent="-107470" lvl="1" marL="113792" marR="0" rtl="0" algn="l">
                <a:lnSpc>
                  <a:spcPct val="90000"/>
                </a:lnSpc>
                <a:spcBef>
                  <a:spcPts val="209"/>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Expertise technique</a:t>
              </a:r>
              <a:endParaRPr sz="1294"/>
            </a:p>
          </p:txBody>
        </p:sp>
        <p:sp>
          <p:nvSpPr>
            <p:cNvPr id="133" name="Google Shape;133;g365671a7978_0_264"/>
            <p:cNvSpPr/>
            <p:nvPr/>
          </p:nvSpPr>
          <p:spPr>
            <a:xfrm>
              <a:off x="4605569" y="2167940"/>
              <a:ext cx="2526000" cy="2427000"/>
            </a:xfrm>
            <a:prstGeom prst="ellipse">
              <a:avLst/>
            </a:prstGeom>
            <a:solidFill>
              <a:srgbClr val="9FC5E8"/>
            </a:solidFill>
            <a:ln cap="flat" cmpd="sng" w="12650">
              <a:solidFill>
                <a:schemeClr val="lt1"/>
              </a:solidFill>
              <a:prstDash val="solid"/>
              <a:miter lim="800000"/>
              <a:headEnd len="sm" w="sm" type="none"/>
              <a:tailEnd len="sm" w="sm" type="none"/>
            </a:ln>
          </p:spPr>
          <p:txBody>
            <a:bodyPr anchorCtr="0" anchor="ctr" bIns="91025" lIns="91025" spcFirstLastPara="1" rIns="91025" wrap="square" tIns="91025">
              <a:noAutofit/>
            </a:bodyPr>
            <a:lstStyle/>
            <a:p>
              <a:pPr indent="0" lvl="0" marL="0" rtl="0" algn="l">
                <a:spcBef>
                  <a:spcPts val="0"/>
                </a:spcBef>
                <a:spcAft>
                  <a:spcPts val="0"/>
                </a:spcAft>
                <a:buNone/>
              </a:pPr>
              <a:r>
                <a:t/>
              </a:r>
              <a:endParaRPr/>
            </a:p>
          </p:txBody>
        </p:sp>
        <p:sp>
          <p:nvSpPr>
            <p:cNvPr id="134" name="Google Shape;134;g365671a7978_0_264"/>
            <p:cNvSpPr txBox="1"/>
            <p:nvPr/>
          </p:nvSpPr>
          <p:spPr>
            <a:xfrm>
              <a:off x="5018749" y="2365971"/>
              <a:ext cx="1995000" cy="1995000"/>
            </a:xfrm>
            <a:prstGeom prst="rect">
              <a:avLst/>
            </a:prstGeom>
            <a:noFill/>
            <a:ln>
              <a:noFill/>
            </a:ln>
          </p:spPr>
          <p:txBody>
            <a:bodyPr anchorCtr="0" anchor="ctr" bIns="15150" lIns="15150" spcFirstLastPara="1" rIns="15150" wrap="square" tIns="15150">
              <a:noAutofit/>
            </a:bodyPr>
            <a:lstStyle/>
            <a:p>
              <a:pPr indent="0" lvl="0" marL="0" marR="0" rtl="0" algn="l">
                <a:lnSpc>
                  <a:spcPct val="90000"/>
                </a:lnSpc>
                <a:spcBef>
                  <a:spcPts val="0"/>
                </a:spcBef>
                <a:spcAft>
                  <a:spcPts val="0"/>
                </a:spcAft>
                <a:buClr>
                  <a:schemeClr val="dk1"/>
                </a:buClr>
                <a:buSzPts val="1195"/>
                <a:buFont typeface="Calibri"/>
                <a:buNone/>
              </a:pPr>
              <a:r>
                <a:rPr b="1" i="0" lang="fr-FR" sz="1792" u="none" cap="none" strike="noStrike">
                  <a:solidFill>
                    <a:schemeClr val="dk1"/>
                  </a:solidFill>
                  <a:latin typeface="Calibri"/>
                  <a:ea typeface="Calibri"/>
                  <a:cs typeface="Calibri"/>
                  <a:sym typeface="Calibri"/>
                </a:rPr>
                <a:t>Une association demandeuse</a:t>
              </a:r>
              <a:endParaRPr sz="1792"/>
            </a:p>
            <a:p>
              <a:pPr indent="-120113" lvl="1" marL="113792" marR="0" rtl="0" algn="l">
                <a:lnSpc>
                  <a:spcPct val="90000"/>
                </a:lnSpc>
                <a:spcBef>
                  <a:spcPts val="418"/>
                </a:spcBef>
                <a:spcAft>
                  <a:spcPts val="0"/>
                </a:spcAft>
                <a:buClr>
                  <a:schemeClr val="dk1"/>
                </a:buClr>
                <a:buSzPts val="1294"/>
                <a:buFont typeface="Calibri"/>
                <a:buChar char="•"/>
              </a:pPr>
              <a:r>
                <a:rPr b="0" i="0" lang="fr-FR" sz="1294" u="none" cap="none" strike="noStrike">
                  <a:solidFill>
                    <a:schemeClr val="dk1"/>
                  </a:solidFill>
                  <a:latin typeface="Calibri"/>
                  <a:ea typeface="Calibri"/>
                  <a:cs typeface="Calibri"/>
                  <a:sym typeface="Calibri"/>
                </a:rPr>
                <a:t>Association accompagnée</a:t>
              </a:r>
              <a:endParaRPr sz="1294"/>
            </a:p>
            <a:p>
              <a:pPr indent="-120113" lvl="1" marL="113792" marR="0" rtl="0" algn="l">
                <a:lnSpc>
                  <a:spcPct val="90000"/>
                </a:lnSpc>
                <a:spcBef>
                  <a:spcPts val="179"/>
                </a:spcBef>
                <a:spcAft>
                  <a:spcPts val="0"/>
                </a:spcAft>
                <a:buClr>
                  <a:schemeClr val="dk1"/>
                </a:buClr>
                <a:buSzPts val="1294"/>
                <a:buFont typeface="Calibri"/>
                <a:buChar char="•"/>
              </a:pPr>
              <a:r>
                <a:rPr b="0" i="0" lang="fr-FR" sz="1294" u="none" cap="none" strike="noStrike">
                  <a:solidFill>
                    <a:schemeClr val="dk1"/>
                  </a:solidFill>
                  <a:latin typeface="Calibri"/>
                  <a:ea typeface="Calibri"/>
                  <a:cs typeface="Calibri"/>
                  <a:sym typeface="Calibri"/>
                </a:rPr>
                <a:t>Plutôt petite association</a:t>
              </a:r>
              <a:endParaRPr b="0" i="0" sz="1294" u="none" cap="none" strike="noStrike">
                <a:solidFill>
                  <a:schemeClr val="dk1"/>
                </a:solidFill>
                <a:latin typeface="Calibri"/>
                <a:ea typeface="Calibri"/>
                <a:cs typeface="Calibri"/>
                <a:sym typeface="Calibri"/>
              </a:endParaRPr>
            </a:p>
            <a:p>
              <a:pPr indent="-120113" lvl="1" marL="113792" marR="0" rtl="0" algn="l">
                <a:lnSpc>
                  <a:spcPct val="90000"/>
                </a:lnSpc>
                <a:spcBef>
                  <a:spcPts val="179"/>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En Bretagne</a:t>
              </a:r>
              <a:endParaRPr sz="1294">
                <a:solidFill>
                  <a:schemeClr val="dk1"/>
                </a:solidFill>
                <a:latin typeface="Calibri"/>
                <a:ea typeface="Calibri"/>
                <a:cs typeface="Calibri"/>
                <a:sym typeface="Calibri"/>
              </a:endParaRPr>
            </a:p>
          </p:txBody>
        </p:sp>
        <p:sp>
          <p:nvSpPr>
            <p:cNvPr id="135" name="Google Shape;135;g365671a7978_0_264"/>
            <p:cNvSpPr/>
            <p:nvPr/>
          </p:nvSpPr>
          <p:spPr>
            <a:xfrm>
              <a:off x="2410019" y="4396990"/>
              <a:ext cx="2412000" cy="2354400"/>
            </a:xfrm>
            <a:prstGeom prst="ellipse">
              <a:avLst/>
            </a:prstGeom>
            <a:solidFill>
              <a:srgbClr val="9FC5E8"/>
            </a:solidFill>
            <a:ln cap="flat" cmpd="sng" w="12650">
              <a:solidFill>
                <a:schemeClr val="lt1"/>
              </a:solidFill>
              <a:prstDash val="solid"/>
              <a:miter lim="800000"/>
              <a:headEnd len="sm" w="sm" type="none"/>
              <a:tailEnd len="sm" w="sm" type="none"/>
            </a:ln>
          </p:spPr>
          <p:txBody>
            <a:bodyPr anchorCtr="0" anchor="ctr" bIns="91025" lIns="91025" spcFirstLastPara="1" rIns="91025" wrap="square" tIns="91025">
              <a:noAutofit/>
            </a:bodyPr>
            <a:lstStyle/>
            <a:p>
              <a:pPr indent="0" lvl="0" marL="0" rtl="0" algn="l">
                <a:spcBef>
                  <a:spcPts val="0"/>
                </a:spcBef>
                <a:spcAft>
                  <a:spcPts val="0"/>
                </a:spcAft>
                <a:buNone/>
              </a:pPr>
              <a:r>
                <a:t/>
              </a:r>
              <a:endParaRPr/>
            </a:p>
          </p:txBody>
        </p:sp>
        <p:sp>
          <p:nvSpPr>
            <p:cNvPr id="136" name="Google Shape;136;g365671a7978_0_264"/>
            <p:cNvSpPr txBox="1"/>
            <p:nvPr/>
          </p:nvSpPr>
          <p:spPr>
            <a:xfrm>
              <a:off x="2799557" y="4753803"/>
              <a:ext cx="1764300" cy="1764300"/>
            </a:xfrm>
            <a:prstGeom prst="rect">
              <a:avLst/>
            </a:prstGeom>
            <a:noFill/>
            <a:ln>
              <a:noFill/>
            </a:ln>
          </p:spPr>
          <p:txBody>
            <a:bodyPr anchorCtr="0" anchor="ctr" bIns="15150" lIns="15150" spcFirstLastPara="1" rIns="15150" wrap="square" tIns="15150">
              <a:noAutofit/>
            </a:bodyPr>
            <a:lstStyle/>
            <a:p>
              <a:pPr indent="0" lvl="0" marL="0" marR="0" rtl="0" algn="l">
                <a:lnSpc>
                  <a:spcPct val="90000"/>
                </a:lnSpc>
                <a:spcBef>
                  <a:spcPts val="0"/>
                </a:spcBef>
                <a:spcAft>
                  <a:spcPts val="0"/>
                </a:spcAft>
                <a:buClr>
                  <a:schemeClr val="dk1"/>
                </a:buClr>
                <a:buSzPts val="1195"/>
                <a:buFont typeface="Calibri"/>
                <a:buNone/>
              </a:pPr>
              <a:r>
                <a:rPr b="1" i="0" lang="fr-FR" sz="1792" u="none" cap="none" strike="noStrike">
                  <a:solidFill>
                    <a:schemeClr val="dk1"/>
                  </a:solidFill>
                  <a:latin typeface="Calibri"/>
                  <a:ea typeface="Calibri"/>
                  <a:cs typeface="Calibri"/>
                  <a:sym typeface="Calibri"/>
                </a:rPr>
                <a:t>Un partenaire local</a:t>
              </a:r>
              <a:endParaRPr sz="1792"/>
            </a:p>
            <a:p>
              <a:pPr indent="-120113" lvl="1" marL="113792" marR="0" rtl="0" algn="l">
                <a:lnSpc>
                  <a:spcPct val="90000"/>
                </a:lnSpc>
                <a:spcBef>
                  <a:spcPts val="418"/>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Porte un projet avec l’asso</a:t>
              </a:r>
              <a:r>
                <a:rPr lang="fr-FR" sz="1294">
                  <a:solidFill>
                    <a:schemeClr val="dk1"/>
                  </a:solidFill>
                  <a:latin typeface="Calibri"/>
                  <a:ea typeface="Calibri"/>
                  <a:cs typeface="Calibri"/>
                  <a:sym typeface="Calibri"/>
                </a:rPr>
                <a:t>ciation</a:t>
              </a:r>
              <a:r>
                <a:rPr b="0" i="0" lang="fr-FR" sz="1294" u="none" cap="none" strike="noStrike">
                  <a:solidFill>
                    <a:schemeClr val="dk1"/>
                  </a:solidFill>
                  <a:latin typeface="Calibri"/>
                  <a:ea typeface="Calibri"/>
                  <a:cs typeface="Calibri"/>
                  <a:sym typeface="Calibri"/>
                </a:rPr>
                <a:t> française</a:t>
              </a:r>
              <a:endParaRPr sz="1294"/>
            </a:p>
            <a:p>
              <a:pPr indent="-120113" lvl="1" marL="113792" marR="0" rtl="0" algn="l">
                <a:lnSpc>
                  <a:spcPct val="90000"/>
                </a:lnSpc>
                <a:spcBef>
                  <a:spcPts val="179"/>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Est implanté sur le lieu de la mission</a:t>
              </a:r>
              <a:endParaRPr sz="1294"/>
            </a:p>
          </p:txBody>
        </p:sp>
        <p:sp>
          <p:nvSpPr>
            <p:cNvPr id="137" name="Google Shape;137;g365671a7978_0_264"/>
            <p:cNvSpPr/>
            <p:nvPr/>
          </p:nvSpPr>
          <p:spPr>
            <a:xfrm>
              <a:off x="-34481" y="2167953"/>
              <a:ext cx="2438700" cy="2427000"/>
            </a:xfrm>
            <a:prstGeom prst="ellipse">
              <a:avLst/>
            </a:prstGeom>
            <a:solidFill>
              <a:srgbClr val="9FC5E8"/>
            </a:solidFill>
            <a:ln cap="flat" cmpd="sng" w="12650">
              <a:solidFill>
                <a:schemeClr val="lt1"/>
              </a:solidFill>
              <a:prstDash val="solid"/>
              <a:miter lim="800000"/>
              <a:headEnd len="sm" w="sm" type="none"/>
              <a:tailEnd len="sm" w="sm" type="none"/>
            </a:ln>
          </p:spPr>
          <p:txBody>
            <a:bodyPr anchorCtr="0" anchor="ctr" bIns="91025" lIns="91025" spcFirstLastPara="1" rIns="91025" wrap="square" tIns="91025">
              <a:noAutofit/>
            </a:bodyPr>
            <a:lstStyle/>
            <a:p>
              <a:pPr indent="0" lvl="0" marL="0" rtl="0" algn="l">
                <a:spcBef>
                  <a:spcPts val="0"/>
                </a:spcBef>
                <a:spcAft>
                  <a:spcPts val="0"/>
                </a:spcAft>
                <a:buNone/>
              </a:pPr>
              <a:r>
                <a:t/>
              </a:r>
              <a:endParaRPr/>
            </a:p>
          </p:txBody>
        </p:sp>
        <p:sp>
          <p:nvSpPr>
            <p:cNvPr id="138" name="Google Shape;138;g365671a7978_0_264"/>
            <p:cNvSpPr txBox="1"/>
            <p:nvPr/>
          </p:nvSpPr>
          <p:spPr>
            <a:xfrm>
              <a:off x="456719" y="2604415"/>
              <a:ext cx="1995000" cy="1518000"/>
            </a:xfrm>
            <a:prstGeom prst="rect">
              <a:avLst/>
            </a:prstGeom>
            <a:noFill/>
            <a:ln>
              <a:noFill/>
            </a:ln>
          </p:spPr>
          <p:txBody>
            <a:bodyPr anchorCtr="0" anchor="ctr" bIns="12650" lIns="12650" spcFirstLastPara="1" rIns="12650" wrap="square" tIns="12650">
              <a:noAutofit/>
            </a:bodyPr>
            <a:lstStyle/>
            <a:p>
              <a:pPr indent="0" lvl="0" marL="0" marR="0" rtl="0" algn="l">
                <a:lnSpc>
                  <a:spcPct val="90000"/>
                </a:lnSpc>
                <a:spcBef>
                  <a:spcPts val="0"/>
                </a:spcBef>
                <a:spcAft>
                  <a:spcPts val="0"/>
                </a:spcAft>
                <a:buClr>
                  <a:schemeClr val="dk1"/>
                </a:buClr>
                <a:buSzPts val="996"/>
                <a:buFont typeface="Calibri"/>
                <a:buNone/>
              </a:pPr>
              <a:r>
                <a:rPr b="1" i="0" lang="fr-FR" sz="1792" u="none" cap="none" strike="noStrike">
                  <a:solidFill>
                    <a:schemeClr val="dk1"/>
                  </a:solidFill>
                  <a:latin typeface="Calibri"/>
                  <a:ea typeface="Calibri"/>
                  <a:cs typeface="Calibri"/>
                  <a:sym typeface="Calibri"/>
                </a:rPr>
                <a:t>Une structure ressource</a:t>
              </a:r>
              <a:endParaRPr sz="1792"/>
            </a:p>
            <a:p>
              <a:pPr indent="-82183" lvl="1" marL="56896" marR="0" rtl="0" algn="l">
                <a:lnSpc>
                  <a:spcPct val="90000"/>
                </a:lnSpc>
                <a:spcBef>
                  <a:spcPts val="348"/>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Entreprise, collectivité, association</a:t>
              </a:r>
              <a:endParaRPr sz="1692"/>
            </a:p>
            <a:p>
              <a:pPr indent="-82183" lvl="1" marL="56896" marR="0" rtl="0" algn="l">
                <a:lnSpc>
                  <a:spcPct val="90000"/>
                </a:lnSpc>
                <a:spcBef>
                  <a:spcPts val="149"/>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Emploi ou collabore avec l’expert identifié</a:t>
              </a:r>
              <a:endParaRPr sz="1692"/>
            </a:p>
            <a:p>
              <a:pPr indent="-82183" lvl="1" marL="56896" marR="0" rtl="0" algn="l">
                <a:lnSpc>
                  <a:spcPct val="90000"/>
                </a:lnSpc>
                <a:spcBef>
                  <a:spcPts val="149"/>
                </a:spcBef>
                <a:spcAft>
                  <a:spcPts val="0"/>
                </a:spcAft>
                <a:buClr>
                  <a:schemeClr val="dk1"/>
                </a:buClr>
                <a:buSzPts val="1294"/>
                <a:buFont typeface="Calibri"/>
                <a:buChar char="•"/>
              </a:pPr>
              <a:r>
                <a:rPr lang="fr-FR" sz="1294">
                  <a:solidFill>
                    <a:schemeClr val="dk1"/>
                  </a:solidFill>
                  <a:latin typeface="Calibri"/>
                  <a:ea typeface="Calibri"/>
                  <a:cs typeface="Calibri"/>
                  <a:sym typeface="Calibri"/>
                </a:rPr>
                <a:t> </a:t>
              </a:r>
              <a:r>
                <a:rPr b="0" i="0" lang="fr-FR" sz="1294" u="none" cap="none" strike="noStrike">
                  <a:solidFill>
                    <a:schemeClr val="dk1"/>
                  </a:solidFill>
                  <a:latin typeface="Calibri"/>
                  <a:ea typeface="Calibri"/>
                  <a:cs typeface="Calibri"/>
                  <a:sym typeface="Calibri"/>
                </a:rPr>
                <a:t>Mets à disposition ses compétences</a:t>
              </a:r>
              <a:endParaRPr sz="1692"/>
            </a:p>
          </p:txBody>
        </p:sp>
      </p:grpSp>
      <p:sp>
        <p:nvSpPr>
          <p:cNvPr id="139" name="Google Shape;139;g365671a7978_0_264"/>
          <p:cNvSpPr txBox="1"/>
          <p:nvPr/>
        </p:nvSpPr>
        <p:spPr>
          <a:xfrm>
            <a:off x="577575" y="2748300"/>
            <a:ext cx="4172700" cy="3755700"/>
          </a:xfrm>
          <a:prstGeom prst="rect">
            <a:avLst/>
          </a:prstGeom>
          <a:noFill/>
          <a:ln>
            <a:noFill/>
          </a:ln>
        </p:spPr>
        <p:txBody>
          <a:bodyPr anchorCtr="0" anchor="t" bIns="45700" lIns="91425" spcFirstLastPara="1" rIns="91425" wrap="square" tIns="45700">
            <a:spAutoFit/>
          </a:bodyPr>
          <a:lstStyle/>
          <a:p>
            <a:pPr indent="-330200" lvl="0" marL="45720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Une </a:t>
            </a:r>
            <a:r>
              <a:rPr b="1" lang="fr-FR" sz="1600">
                <a:solidFill>
                  <a:schemeClr val="dk1"/>
                </a:solidFill>
                <a:latin typeface="Calibri"/>
                <a:ea typeface="Calibri"/>
                <a:cs typeface="Calibri"/>
                <a:sym typeface="Calibri"/>
              </a:rPr>
              <a:t>demande claire</a:t>
            </a:r>
            <a:r>
              <a:rPr lang="fr-FR" sz="1600">
                <a:solidFill>
                  <a:schemeClr val="dk1"/>
                </a:solidFill>
                <a:latin typeface="Calibri"/>
                <a:ea typeface="Calibri"/>
                <a:cs typeface="Calibri"/>
                <a:sym typeface="Calibri"/>
              </a:rPr>
              <a:t> et structurée répondant à un </a:t>
            </a:r>
            <a:r>
              <a:rPr b="1" lang="fr-FR" sz="1600">
                <a:solidFill>
                  <a:schemeClr val="dk1"/>
                </a:solidFill>
                <a:latin typeface="Calibri"/>
                <a:ea typeface="Calibri"/>
                <a:cs typeface="Calibri"/>
                <a:sym typeface="Calibri"/>
              </a:rPr>
              <a:t>besoin local</a:t>
            </a:r>
            <a:br>
              <a:rPr b="1" lang="fr-FR" sz="1600">
                <a:solidFill>
                  <a:schemeClr val="dk1"/>
                </a:solidFill>
                <a:latin typeface="Calibri"/>
                <a:ea typeface="Calibri"/>
                <a:cs typeface="Calibri"/>
                <a:sym typeface="Calibri"/>
              </a:rPr>
            </a:br>
            <a:endParaRPr sz="800"/>
          </a:p>
          <a:p>
            <a:pPr indent="-330200" lvl="0" marL="45720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Un </a:t>
            </a:r>
            <a:r>
              <a:rPr b="1" lang="fr-FR" sz="1600">
                <a:solidFill>
                  <a:schemeClr val="dk1"/>
                </a:solidFill>
                <a:latin typeface="Calibri"/>
                <a:ea typeface="Calibri"/>
                <a:cs typeface="Calibri"/>
                <a:sym typeface="Calibri"/>
              </a:rPr>
              <a:t>projet pérenne </a:t>
            </a:r>
            <a:r>
              <a:rPr lang="fr-FR" sz="1600">
                <a:solidFill>
                  <a:schemeClr val="dk1"/>
                </a:solidFill>
                <a:latin typeface="Calibri"/>
                <a:ea typeface="Calibri"/>
                <a:cs typeface="Calibri"/>
                <a:sym typeface="Calibri"/>
              </a:rPr>
              <a:t>s’inscrivant dans un processus </a:t>
            </a:r>
            <a:r>
              <a:rPr b="1" lang="fr-FR" sz="1600">
                <a:solidFill>
                  <a:schemeClr val="dk1"/>
                </a:solidFill>
                <a:latin typeface="Calibri"/>
                <a:ea typeface="Calibri"/>
                <a:cs typeface="Calibri"/>
                <a:sym typeface="Calibri"/>
              </a:rPr>
              <a:t>d’accompagnement par RBS</a:t>
            </a:r>
            <a:br>
              <a:rPr b="1" lang="fr-FR" sz="1600">
                <a:solidFill>
                  <a:schemeClr val="dk1"/>
                </a:solidFill>
                <a:latin typeface="Calibri"/>
                <a:ea typeface="Calibri"/>
                <a:cs typeface="Calibri"/>
                <a:sym typeface="Calibri"/>
              </a:rPr>
            </a:br>
            <a:endParaRPr b="1" sz="8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Noto Sans Symbols"/>
              <a:buChar char="●"/>
            </a:pPr>
            <a:r>
              <a:rPr lang="fr-FR" sz="1600">
                <a:solidFill>
                  <a:schemeClr val="dk1"/>
                </a:solidFill>
                <a:latin typeface="Calibri"/>
                <a:ea typeface="Calibri"/>
                <a:cs typeface="Calibri"/>
                <a:sym typeface="Calibri"/>
              </a:rPr>
              <a:t>Des missions de </a:t>
            </a:r>
            <a:r>
              <a:rPr b="1" lang="fr-FR" sz="1600">
                <a:latin typeface="Calibri"/>
                <a:ea typeface="Calibri"/>
                <a:cs typeface="Calibri"/>
                <a:sym typeface="Calibri"/>
              </a:rPr>
              <a:t>diagnostic, de formation, de maitrise d’ouvrage et/ou d’évaluation</a:t>
            </a:r>
            <a:endParaRPr b="1" sz="1600">
              <a:latin typeface="Calibri"/>
              <a:ea typeface="Calibri"/>
              <a:cs typeface="Calibri"/>
              <a:sym typeface="Calibri"/>
            </a:endParaRPr>
          </a:p>
          <a:p>
            <a:pPr indent="0" lvl="0" marL="457200" rtl="0" algn="l">
              <a:spcBef>
                <a:spcPts val="0"/>
              </a:spcBef>
              <a:spcAft>
                <a:spcPts val="0"/>
              </a:spcAft>
              <a:buNone/>
            </a:pPr>
            <a:r>
              <a:t/>
            </a:r>
            <a:endParaRPr b="1" sz="7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Noto Sans Symbols"/>
              <a:buChar char="●"/>
            </a:pPr>
            <a:r>
              <a:rPr lang="fr-FR" sz="1600">
                <a:solidFill>
                  <a:schemeClr val="dk1"/>
                </a:solidFill>
                <a:latin typeface="Calibri"/>
                <a:ea typeface="Calibri"/>
                <a:cs typeface="Calibri"/>
                <a:sym typeface="Calibri"/>
              </a:rPr>
              <a:t>Une expertise </a:t>
            </a:r>
            <a:r>
              <a:rPr b="1" lang="fr-FR" sz="1600">
                <a:solidFill>
                  <a:schemeClr val="dk1"/>
                </a:solidFill>
                <a:latin typeface="Calibri"/>
                <a:ea typeface="Calibri"/>
                <a:cs typeface="Calibri"/>
                <a:sym typeface="Calibri"/>
              </a:rPr>
              <a:t>qui n’existe pas sur place</a:t>
            </a:r>
            <a:r>
              <a:rPr lang="fr-FR" sz="1600">
                <a:solidFill>
                  <a:schemeClr val="dk1"/>
                </a:solidFill>
                <a:latin typeface="Calibri"/>
                <a:ea typeface="Calibri"/>
                <a:cs typeface="Calibri"/>
                <a:sym typeface="Calibri"/>
              </a:rPr>
              <a:t> ou qui amène une </a:t>
            </a:r>
            <a:r>
              <a:rPr b="1" lang="fr-FR" sz="1600">
                <a:solidFill>
                  <a:schemeClr val="dk1"/>
                </a:solidFill>
                <a:latin typeface="Calibri"/>
                <a:ea typeface="Calibri"/>
                <a:cs typeface="Calibri"/>
                <a:sym typeface="Calibri"/>
              </a:rPr>
              <a:t>valeur ajoutée à l’expertise locale</a:t>
            </a:r>
            <a:br>
              <a:rPr b="1" lang="fr-FR" sz="1500">
                <a:solidFill>
                  <a:schemeClr val="dk1"/>
                </a:solidFill>
                <a:latin typeface="Calibri"/>
                <a:ea typeface="Calibri"/>
                <a:cs typeface="Calibri"/>
                <a:sym typeface="Calibri"/>
              </a:rPr>
            </a:br>
            <a:endParaRPr sz="700"/>
          </a:p>
          <a:p>
            <a:pPr indent="-323850" lvl="0" marL="457200" rtl="0" algn="l">
              <a:spcBef>
                <a:spcPts val="0"/>
              </a:spcBef>
              <a:spcAft>
                <a:spcPts val="0"/>
              </a:spcAft>
              <a:buClr>
                <a:schemeClr val="dk1"/>
              </a:buClr>
              <a:buSzPts val="1500"/>
              <a:buFont typeface="Noto Sans Symbols"/>
              <a:buChar char="●"/>
            </a:pPr>
            <a:r>
              <a:rPr lang="fr-FR" sz="1600">
                <a:solidFill>
                  <a:schemeClr val="dk1"/>
                </a:solidFill>
                <a:latin typeface="Calibri"/>
                <a:ea typeface="Calibri"/>
                <a:cs typeface="Calibri"/>
                <a:sym typeface="Calibri"/>
              </a:rPr>
              <a:t>La mission s’inscrit dans un </a:t>
            </a:r>
            <a:r>
              <a:rPr b="1" lang="fr-FR" sz="1600">
                <a:solidFill>
                  <a:schemeClr val="dk1"/>
                </a:solidFill>
                <a:latin typeface="Calibri"/>
                <a:ea typeface="Calibri"/>
                <a:cs typeface="Calibri"/>
                <a:sym typeface="Calibri"/>
              </a:rPr>
              <a:t>partenariat multi-acteurs</a:t>
            </a:r>
            <a:r>
              <a:rPr lang="fr-FR" sz="1600">
                <a:solidFill>
                  <a:schemeClr val="dk1"/>
                </a:solidFill>
                <a:latin typeface="Calibri"/>
                <a:ea typeface="Calibri"/>
                <a:cs typeface="Calibri"/>
                <a:sym typeface="Calibri"/>
              </a:rPr>
              <a:t>, en France et à l’étranger</a:t>
            </a:r>
            <a:r>
              <a:rPr lang="fr-FR" sz="1500">
                <a:solidFill>
                  <a:schemeClr val="dk1"/>
                </a:solidFill>
                <a:latin typeface="Calibri"/>
                <a:ea typeface="Calibri"/>
                <a:cs typeface="Calibri"/>
                <a:sym typeface="Calibri"/>
              </a:rPr>
              <a:t> </a:t>
            </a:r>
            <a:r>
              <a:rPr lang="fr-FR" sz="1600">
                <a:solidFill>
                  <a:schemeClr val="dk1"/>
                </a:solidFill>
                <a:latin typeface="Calibri"/>
                <a:ea typeface="Calibri"/>
                <a:cs typeface="Calibri"/>
                <a:sym typeface="Calibri"/>
              </a:rPr>
              <a:t>dans un </a:t>
            </a:r>
            <a:r>
              <a:rPr b="1" lang="fr-FR" sz="1600">
                <a:solidFill>
                  <a:schemeClr val="dk1"/>
                </a:solidFill>
                <a:latin typeface="Calibri"/>
                <a:ea typeface="Calibri"/>
                <a:cs typeface="Calibri"/>
                <a:sym typeface="Calibri"/>
              </a:rPr>
              <a:t>pays éligible à l’APD</a:t>
            </a:r>
            <a:r>
              <a:rPr lang="fr-FR" sz="1600">
                <a:solidFill>
                  <a:schemeClr val="dk1"/>
                </a:solidFill>
                <a:latin typeface="Calibri"/>
                <a:ea typeface="Calibri"/>
                <a:cs typeface="Calibri"/>
                <a:sym typeface="Calibri"/>
              </a:rPr>
              <a:t> hors zone-rouge</a:t>
            </a:r>
            <a:endParaRPr sz="1600">
              <a:solidFill>
                <a:schemeClr val="dk1"/>
              </a:solidFill>
              <a:latin typeface="Calibri"/>
              <a:ea typeface="Calibri"/>
              <a:cs typeface="Calibri"/>
              <a:sym typeface="Calibri"/>
            </a:endParaRPr>
          </a:p>
        </p:txBody>
      </p:sp>
      <p:sp>
        <p:nvSpPr>
          <p:cNvPr id="140" name="Google Shape;140;g365671a7978_0_264"/>
          <p:cNvSpPr txBox="1"/>
          <p:nvPr>
            <p:ph type="title"/>
          </p:nvPr>
        </p:nvSpPr>
        <p:spPr>
          <a:xfrm>
            <a:off x="577574" y="0"/>
            <a:ext cx="53220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Conditions d’une mission Explor …</a:t>
            </a:r>
            <a:endParaRPr sz="5000"/>
          </a:p>
        </p:txBody>
      </p:sp>
      <p:sp>
        <p:nvSpPr>
          <p:cNvPr id="141" name="Google Shape;141;g365671a7978_0_264"/>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2" name="Google Shape;142;g365671a7978_0_264" title="DOC-RBS-logo-RVB.png"/>
          <p:cNvPicPr preferRelativeResize="0"/>
          <p:nvPr/>
        </p:nvPicPr>
        <p:blipFill>
          <a:blip r:embed="rId3">
            <a:alphaModFix/>
          </a:blip>
          <a:stretch>
            <a:fillRect/>
          </a:stretch>
        </p:blipFill>
        <p:spPr>
          <a:xfrm>
            <a:off x="7569800" y="2658336"/>
            <a:ext cx="2110075" cy="1541325"/>
          </a:xfrm>
          <a:prstGeom prst="rect">
            <a:avLst/>
          </a:prstGeom>
          <a:noFill/>
          <a:ln>
            <a:noFill/>
          </a:ln>
        </p:spPr>
      </p:pic>
      <p:pic>
        <p:nvPicPr>
          <p:cNvPr id="143" name="Google Shape;143;g365671a7978_0_264" title="DOC-RBS-logo-RVB.png"/>
          <p:cNvPicPr preferRelativeResize="0"/>
          <p:nvPr/>
        </p:nvPicPr>
        <p:blipFill>
          <a:blip r:embed="rId3">
            <a:alphaModFix/>
          </a:blip>
          <a:stretch>
            <a:fillRect/>
          </a:stretch>
        </p:blipFill>
        <p:spPr>
          <a:xfrm>
            <a:off x="10552550" y="324550"/>
            <a:ext cx="1352801" cy="98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365671a7978_0_2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g365671a7978_0_20"/>
          <p:cNvSpPr txBox="1"/>
          <p:nvPr>
            <p:ph idx="1" type="body"/>
          </p:nvPr>
        </p:nvSpPr>
        <p:spPr>
          <a:xfrm>
            <a:off x="577575" y="2786825"/>
            <a:ext cx="4604700" cy="3947700"/>
          </a:xfrm>
          <a:prstGeom prst="rect">
            <a:avLst/>
          </a:prstGeom>
          <a:noFill/>
          <a:ln>
            <a:noFill/>
          </a:ln>
        </p:spPr>
        <p:txBody>
          <a:bodyPr anchorCtr="0" anchor="t" bIns="45700" lIns="91425" spcFirstLastPara="1" rIns="91425" wrap="square" tIns="45700">
            <a:noAutofit/>
          </a:bodyPr>
          <a:lstStyle/>
          <a:p>
            <a:pPr indent="-241300" lvl="0" marL="228600" rtl="0" algn="l">
              <a:lnSpc>
                <a:spcPct val="90000"/>
              </a:lnSpc>
              <a:spcBef>
                <a:spcPts val="0"/>
              </a:spcBef>
              <a:spcAft>
                <a:spcPts val="0"/>
              </a:spcAft>
              <a:buClr>
                <a:schemeClr val="dk1"/>
              </a:buClr>
              <a:buSzPts val="1600"/>
              <a:buFont typeface="Courier New"/>
              <a:buChar char="o"/>
            </a:pPr>
            <a:r>
              <a:rPr lang="fr-FR" sz="1600"/>
              <a:t>… </a:t>
            </a:r>
            <a:r>
              <a:rPr b="1" lang="fr-FR" sz="1600"/>
              <a:t>Toutes thématiques</a:t>
            </a:r>
            <a:r>
              <a:rPr b="1" lang="fr-FR" sz="1600"/>
              <a:t> liées aux ODD </a:t>
            </a:r>
            <a:r>
              <a:rPr lang="fr-FR" sz="1600"/>
              <a:t>: éducation, déchets, culture, environnement, eau</a:t>
            </a:r>
            <a:r>
              <a:rPr lang="fr-FR" sz="1600"/>
              <a:t>, </a:t>
            </a:r>
            <a:r>
              <a:rPr lang="fr-FR" sz="1600"/>
              <a:t>santé, social, </a:t>
            </a:r>
            <a:r>
              <a:rPr lang="fr-FR" sz="1600"/>
              <a:t>administration publique, </a:t>
            </a:r>
            <a:r>
              <a:rPr lang="fr-FR" sz="1600"/>
              <a:t>numérique…</a:t>
            </a:r>
            <a:endParaRPr b="1" sz="3000"/>
          </a:p>
          <a:p>
            <a:pPr indent="-234950" lvl="0" marL="228600" rtl="0" algn="l">
              <a:lnSpc>
                <a:spcPct val="90000"/>
              </a:lnSpc>
              <a:spcBef>
                <a:spcPts val="1000"/>
              </a:spcBef>
              <a:spcAft>
                <a:spcPts val="0"/>
              </a:spcAft>
              <a:buClr>
                <a:schemeClr val="dk1"/>
              </a:buClr>
              <a:buSzPts val="1500"/>
              <a:buFont typeface="Courier New"/>
              <a:buChar char="o"/>
            </a:pPr>
            <a:r>
              <a:rPr lang="fr-FR" sz="1600"/>
              <a:t>… </a:t>
            </a:r>
            <a:r>
              <a:rPr lang="fr-FR" sz="1600"/>
              <a:t>Profil de l’expert : </a:t>
            </a:r>
            <a:r>
              <a:rPr lang="fr-FR" sz="1600"/>
              <a:t>issu</a:t>
            </a:r>
            <a:r>
              <a:rPr b="1" lang="fr-FR" sz="1600"/>
              <a:t> d’une structure extérieure à l’asso demandeuse</a:t>
            </a:r>
            <a:r>
              <a:rPr lang="fr-FR" sz="1600"/>
              <a:t>. compétences techniques, ouverture d’esprit et motivation</a:t>
            </a:r>
            <a:br>
              <a:rPr lang="fr-FR" sz="1500"/>
            </a:br>
            <a:endParaRPr sz="1000"/>
          </a:p>
          <a:p>
            <a:pPr indent="-215900" lvl="0" marL="228600" rtl="0" algn="l">
              <a:spcBef>
                <a:spcPts val="0"/>
              </a:spcBef>
              <a:spcAft>
                <a:spcPts val="0"/>
              </a:spcAft>
              <a:buSzPts val="1600"/>
              <a:buFont typeface="Courier New"/>
              <a:buChar char="o"/>
            </a:pPr>
            <a:r>
              <a:rPr lang="fr-FR" sz="1600"/>
              <a:t>Prise en charge d’EXPLOR : </a:t>
            </a:r>
            <a:r>
              <a:rPr b="1" lang="fr-FR" sz="1600">
                <a:solidFill>
                  <a:srgbClr val="0B5394"/>
                </a:solidFill>
              </a:rPr>
              <a:t>50 % des frais de mission, jusqu’à 1400 € maximum</a:t>
            </a:r>
            <a:endParaRPr b="1" sz="1600">
              <a:solidFill>
                <a:srgbClr val="0B5394"/>
              </a:solidFill>
            </a:endParaRPr>
          </a:p>
          <a:p>
            <a:pPr indent="0" lvl="0" marL="228600" rtl="0" algn="l">
              <a:spcBef>
                <a:spcPts val="0"/>
              </a:spcBef>
              <a:spcAft>
                <a:spcPts val="0"/>
              </a:spcAft>
              <a:buNone/>
            </a:pPr>
            <a:r>
              <a:t/>
            </a:r>
            <a:endParaRPr sz="1000"/>
          </a:p>
          <a:p>
            <a:pPr indent="0" lvl="0" marL="228600" rtl="0" algn="l">
              <a:lnSpc>
                <a:spcPct val="100000"/>
              </a:lnSpc>
              <a:spcBef>
                <a:spcPts val="0"/>
              </a:spcBef>
              <a:spcAft>
                <a:spcPts val="0"/>
              </a:spcAft>
              <a:buNone/>
            </a:pPr>
            <a:r>
              <a:rPr b="1" lang="fr-FR" sz="1600"/>
              <a:t>=&gt; Un cofinancement </a:t>
            </a:r>
            <a:r>
              <a:rPr lang="fr-FR" sz="1600"/>
              <a:t>de la mission nécessaire. </a:t>
            </a:r>
            <a:br>
              <a:rPr lang="fr-FR" sz="1500"/>
            </a:br>
            <a:endParaRPr sz="1000"/>
          </a:p>
          <a:p>
            <a:pPr indent="-215900" lvl="0" marL="228600" rtl="0" algn="l">
              <a:lnSpc>
                <a:spcPct val="100000"/>
              </a:lnSpc>
              <a:spcBef>
                <a:spcPts val="0"/>
              </a:spcBef>
              <a:spcAft>
                <a:spcPts val="0"/>
              </a:spcAft>
              <a:buSzPts val="1600"/>
              <a:buChar char="o"/>
            </a:pPr>
            <a:r>
              <a:rPr b="1" lang="fr-FR" sz="1600"/>
              <a:t>RBS assure certaines dépenses et le suivi administratif et financier</a:t>
            </a:r>
            <a:r>
              <a:rPr lang="fr-FR" sz="1600"/>
              <a:t> de la mission. </a:t>
            </a:r>
            <a:endParaRPr sz="1600"/>
          </a:p>
        </p:txBody>
      </p:sp>
      <p:pic>
        <p:nvPicPr>
          <p:cNvPr id="150" name="Google Shape;150;g365671a7978_0_20" title="WhatsApp Image 2025-02-20 at 18.18.09.jpeg"/>
          <p:cNvPicPr preferRelativeResize="0"/>
          <p:nvPr/>
        </p:nvPicPr>
        <p:blipFill rotWithShape="1">
          <a:blip r:embed="rId3">
            <a:alphaModFix/>
          </a:blip>
          <a:srcRect b="0" l="12389" r="12382"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51" name="Google Shape;151;g365671a7978_0_20"/>
          <p:cNvSpPr txBox="1"/>
          <p:nvPr>
            <p:ph type="title"/>
          </p:nvPr>
        </p:nvSpPr>
        <p:spPr>
          <a:xfrm>
            <a:off x="577574" y="0"/>
            <a:ext cx="53220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Conditions d’une mission Explor …</a:t>
            </a:r>
            <a:endParaRPr sz="5000"/>
          </a:p>
        </p:txBody>
      </p:sp>
      <p:sp>
        <p:nvSpPr>
          <p:cNvPr id="152" name="Google Shape;152;g365671a7978_0_20"/>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3" name="Google Shape;153;g365671a7978_0_20" title="DOC-RBS-logo-RVB.png"/>
          <p:cNvPicPr preferRelativeResize="0"/>
          <p:nvPr/>
        </p:nvPicPr>
        <p:blipFill>
          <a:blip r:embed="rId4">
            <a:alphaModFix/>
          </a:blip>
          <a:stretch>
            <a:fillRect/>
          </a:stretch>
        </p:blipFill>
        <p:spPr>
          <a:xfrm>
            <a:off x="6959050" y="419800"/>
            <a:ext cx="1049723" cy="766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9" name="Google Shape;159;p4" title="Projet JSI OSI 2023.jpg"/>
          <p:cNvPicPr preferRelativeResize="0"/>
          <p:nvPr/>
        </p:nvPicPr>
        <p:blipFill rotWithShape="1">
          <a:blip r:embed="rId3">
            <a:alphaModFix/>
          </a:blip>
          <a:srcRect b="0" l="22513" r="22508" t="0"/>
          <a:stretch/>
        </p:blipFill>
        <p:spPr>
          <a:xfrm>
            <a:off x="5842225" y="275475"/>
            <a:ext cx="6345670" cy="63265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60" name="Google Shape;160;p4"/>
          <p:cNvGrpSpPr/>
          <p:nvPr/>
        </p:nvGrpSpPr>
        <p:grpSpPr>
          <a:xfrm>
            <a:off x="642750" y="2645657"/>
            <a:ext cx="6345860" cy="3641066"/>
            <a:chOff x="2669" y="199270"/>
            <a:chExt cx="5302799" cy="3042589"/>
          </a:xfrm>
        </p:grpSpPr>
        <p:sp>
          <p:nvSpPr>
            <p:cNvPr id="161" name="Google Shape;161;p4"/>
            <p:cNvSpPr/>
            <p:nvPr/>
          </p:nvSpPr>
          <p:spPr>
            <a:xfrm rot="5400000">
              <a:off x="-241053" y="892388"/>
              <a:ext cx="1076812" cy="130396"/>
            </a:xfrm>
            <a:prstGeom prst="rect">
              <a:avLst/>
            </a:prstGeom>
            <a:gradFill>
              <a:gsLst>
                <a:gs pos="0">
                  <a:srgbClr val="49A8A6"/>
                </a:gs>
                <a:gs pos="50000">
                  <a:srgbClr val="0EA2A0"/>
                </a:gs>
                <a:gs pos="100000">
                  <a:srgbClr val="069592"/>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62" name="Google Shape;162;p4"/>
            <p:cNvSpPr/>
            <p:nvPr/>
          </p:nvSpPr>
          <p:spPr>
            <a:xfrm>
              <a:off x="2669" y="199270"/>
              <a:ext cx="1448852" cy="869311"/>
            </a:xfrm>
            <a:prstGeom prst="roundRect">
              <a:avLst>
                <a:gd fmla="val 10000" name="adj"/>
              </a:avLst>
            </a:prstGeom>
            <a:gradFill>
              <a:gsLst>
                <a:gs pos="0">
                  <a:srgbClr val="49A8A6"/>
                </a:gs>
                <a:gs pos="50000">
                  <a:srgbClr val="0EA2A0"/>
                </a:gs>
                <a:gs pos="100000">
                  <a:srgbClr val="069592"/>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63" name="Google Shape;163;p4"/>
            <p:cNvSpPr txBox="1"/>
            <p:nvPr/>
          </p:nvSpPr>
          <p:spPr>
            <a:xfrm>
              <a:off x="28130" y="224731"/>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Identification du besoin</a:t>
              </a:r>
              <a:endParaRPr b="1" sz="1675"/>
            </a:p>
          </p:txBody>
        </p:sp>
        <p:sp>
          <p:nvSpPr>
            <p:cNvPr id="164" name="Google Shape;164;p4"/>
            <p:cNvSpPr/>
            <p:nvPr/>
          </p:nvSpPr>
          <p:spPr>
            <a:xfrm rot="5400000">
              <a:off x="-241053" y="1979027"/>
              <a:ext cx="1076812" cy="130396"/>
            </a:xfrm>
            <a:prstGeom prst="rect">
              <a:avLst/>
            </a:prstGeom>
            <a:gradFill>
              <a:gsLst>
                <a:gs pos="0">
                  <a:srgbClr val="B84B49"/>
                </a:gs>
                <a:gs pos="50000">
                  <a:srgbClr val="B4170E"/>
                </a:gs>
                <a:gs pos="100000">
                  <a:srgbClr val="A50E06"/>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65" name="Google Shape;165;p4"/>
            <p:cNvSpPr/>
            <p:nvPr/>
          </p:nvSpPr>
          <p:spPr>
            <a:xfrm>
              <a:off x="2669" y="1285909"/>
              <a:ext cx="1448852" cy="869311"/>
            </a:xfrm>
            <a:prstGeom prst="roundRect">
              <a:avLst>
                <a:gd fmla="val 10000" name="adj"/>
              </a:avLst>
            </a:prstGeom>
            <a:gradFill>
              <a:gsLst>
                <a:gs pos="0">
                  <a:srgbClr val="B84B49"/>
                </a:gs>
                <a:gs pos="50000">
                  <a:srgbClr val="B4170E"/>
                </a:gs>
                <a:gs pos="100000">
                  <a:srgbClr val="A50E06"/>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66" name="Google Shape;166;p4"/>
            <p:cNvSpPr txBox="1"/>
            <p:nvPr/>
          </p:nvSpPr>
          <p:spPr>
            <a:xfrm>
              <a:off x="28130" y="1311370"/>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Recherche de l’expertise</a:t>
              </a:r>
              <a:endParaRPr b="1" sz="1675"/>
            </a:p>
          </p:txBody>
        </p:sp>
        <p:sp>
          <p:nvSpPr>
            <p:cNvPr id="167" name="Google Shape;167;p4"/>
            <p:cNvSpPr/>
            <p:nvPr/>
          </p:nvSpPr>
          <p:spPr>
            <a:xfrm>
              <a:off x="302266" y="2522347"/>
              <a:ext cx="1917147" cy="130396"/>
            </a:xfrm>
            <a:prstGeom prst="rect">
              <a:avLst/>
            </a:prstGeom>
            <a:gradFill>
              <a:gsLst>
                <a:gs pos="0">
                  <a:srgbClr val="FCCC99"/>
                </a:gs>
                <a:gs pos="50000">
                  <a:srgbClr val="FFC583"/>
                </a:gs>
                <a:gs pos="100000">
                  <a:srgbClr val="E3AE6C"/>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68" name="Google Shape;168;p4"/>
            <p:cNvSpPr/>
            <p:nvPr/>
          </p:nvSpPr>
          <p:spPr>
            <a:xfrm>
              <a:off x="2669" y="2372548"/>
              <a:ext cx="1448852" cy="869311"/>
            </a:xfrm>
            <a:prstGeom prst="roundRect">
              <a:avLst>
                <a:gd fmla="val 10000" name="adj"/>
              </a:avLst>
            </a:prstGeom>
            <a:gradFill>
              <a:gsLst>
                <a:gs pos="0">
                  <a:srgbClr val="FCCC99"/>
                </a:gs>
                <a:gs pos="50000">
                  <a:srgbClr val="FFC583"/>
                </a:gs>
                <a:gs pos="100000">
                  <a:srgbClr val="E3AE6C"/>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69" name="Google Shape;169;p4"/>
            <p:cNvSpPr txBox="1"/>
            <p:nvPr/>
          </p:nvSpPr>
          <p:spPr>
            <a:xfrm>
              <a:off x="28130" y="2398009"/>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Validation de la mission</a:t>
              </a:r>
              <a:endParaRPr b="1" sz="1675"/>
            </a:p>
          </p:txBody>
        </p:sp>
        <p:sp>
          <p:nvSpPr>
            <p:cNvPr id="170" name="Google Shape;170;p4"/>
            <p:cNvSpPr/>
            <p:nvPr/>
          </p:nvSpPr>
          <p:spPr>
            <a:xfrm rot="-5400000">
              <a:off x="1685919" y="1979027"/>
              <a:ext cx="1076812" cy="130396"/>
            </a:xfrm>
            <a:prstGeom prst="rect">
              <a:avLst/>
            </a:prstGeom>
            <a:gradFill>
              <a:gsLst>
                <a:gs pos="0">
                  <a:srgbClr val="4CC0B8"/>
                </a:gs>
                <a:gs pos="50000">
                  <a:srgbClr val="1BBDB3"/>
                </a:gs>
                <a:gs pos="100000">
                  <a:srgbClr val="11ADA4"/>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71" name="Google Shape;171;p4"/>
            <p:cNvSpPr/>
            <p:nvPr/>
          </p:nvSpPr>
          <p:spPr>
            <a:xfrm>
              <a:off x="1929642" y="2372548"/>
              <a:ext cx="1448852" cy="869311"/>
            </a:xfrm>
            <a:prstGeom prst="roundRect">
              <a:avLst>
                <a:gd fmla="val 10000" name="adj"/>
              </a:avLst>
            </a:prstGeom>
            <a:gradFill>
              <a:gsLst>
                <a:gs pos="0">
                  <a:srgbClr val="4CC0B8"/>
                </a:gs>
                <a:gs pos="50000">
                  <a:srgbClr val="1BBDB3"/>
                </a:gs>
                <a:gs pos="100000">
                  <a:srgbClr val="11ADA4"/>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72" name="Google Shape;172;p4"/>
            <p:cNvSpPr txBox="1"/>
            <p:nvPr/>
          </p:nvSpPr>
          <p:spPr>
            <a:xfrm>
              <a:off x="1955103" y="2398009"/>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Préparation de la mission</a:t>
              </a:r>
              <a:endParaRPr b="1" sz="1675"/>
            </a:p>
          </p:txBody>
        </p:sp>
        <p:sp>
          <p:nvSpPr>
            <p:cNvPr id="173" name="Google Shape;173;p4"/>
            <p:cNvSpPr/>
            <p:nvPr/>
          </p:nvSpPr>
          <p:spPr>
            <a:xfrm rot="-5400000">
              <a:off x="1685919" y="892388"/>
              <a:ext cx="1076812" cy="130396"/>
            </a:xfrm>
            <a:prstGeom prst="rect">
              <a:avLst/>
            </a:prstGeom>
            <a:gradFill>
              <a:gsLst>
                <a:gs pos="0">
                  <a:srgbClr val="DF6765"/>
                </a:gs>
                <a:gs pos="50000">
                  <a:srgbClr val="E24944"/>
                </a:gs>
                <a:gs pos="100000">
                  <a:srgbClr val="CF3934"/>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74" name="Google Shape;174;p4"/>
            <p:cNvSpPr/>
            <p:nvPr/>
          </p:nvSpPr>
          <p:spPr>
            <a:xfrm>
              <a:off x="1929642" y="1285909"/>
              <a:ext cx="1448852" cy="869311"/>
            </a:xfrm>
            <a:prstGeom prst="roundRect">
              <a:avLst>
                <a:gd fmla="val 10000" name="adj"/>
              </a:avLst>
            </a:prstGeom>
            <a:gradFill>
              <a:gsLst>
                <a:gs pos="0">
                  <a:srgbClr val="DF6765"/>
                </a:gs>
                <a:gs pos="50000">
                  <a:srgbClr val="E24944"/>
                </a:gs>
                <a:gs pos="100000">
                  <a:srgbClr val="CF3934"/>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75" name="Google Shape;175;p4"/>
            <p:cNvSpPr txBox="1"/>
            <p:nvPr/>
          </p:nvSpPr>
          <p:spPr>
            <a:xfrm>
              <a:off x="1955103" y="1311370"/>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Départ</a:t>
              </a:r>
              <a:endParaRPr b="1" sz="1675"/>
            </a:p>
          </p:txBody>
        </p:sp>
        <p:sp>
          <p:nvSpPr>
            <p:cNvPr id="176" name="Google Shape;176;p4"/>
            <p:cNvSpPr/>
            <p:nvPr/>
          </p:nvSpPr>
          <p:spPr>
            <a:xfrm>
              <a:off x="2229239" y="349069"/>
              <a:ext cx="1917147" cy="130396"/>
            </a:xfrm>
            <a:prstGeom prst="rect">
              <a:avLst/>
            </a:prstGeom>
            <a:gradFill>
              <a:gsLst>
                <a:gs pos="0">
                  <a:srgbClr val="49A8A6"/>
                </a:gs>
                <a:gs pos="50000">
                  <a:srgbClr val="0EA2A0"/>
                </a:gs>
                <a:gs pos="100000">
                  <a:srgbClr val="069592"/>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77" name="Google Shape;177;p4"/>
            <p:cNvSpPr/>
            <p:nvPr/>
          </p:nvSpPr>
          <p:spPr>
            <a:xfrm>
              <a:off x="1929642" y="199270"/>
              <a:ext cx="1448852" cy="869311"/>
            </a:xfrm>
            <a:prstGeom prst="roundRect">
              <a:avLst>
                <a:gd fmla="val 10000" name="adj"/>
              </a:avLst>
            </a:prstGeom>
            <a:gradFill>
              <a:gsLst>
                <a:gs pos="0">
                  <a:srgbClr val="49A8A6"/>
                </a:gs>
                <a:gs pos="50000">
                  <a:srgbClr val="0EA2A0"/>
                </a:gs>
                <a:gs pos="100000">
                  <a:srgbClr val="069592"/>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78" name="Google Shape;178;p4"/>
            <p:cNvSpPr txBox="1"/>
            <p:nvPr/>
          </p:nvSpPr>
          <p:spPr>
            <a:xfrm>
              <a:off x="1955103" y="224731"/>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Suivi sur place</a:t>
              </a:r>
              <a:endParaRPr b="1" sz="1675"/>
            </a:p>
          </p:txBody>
        </p:sp>
        <p:sp>
          <p:nvSpPr>
            <p:cNvPr id="179" name="Google Shape;179;p4"/>
            <p:cNvSpPr/>
            <p:nvPr/>
          </p:nvSpPr>
          <p:spPr>
            <a:xfrm rot="5400000">
              <a:off x="3612893" y="892388"/>
              <a:ext cx="1076812" cy="130396"/>
            </a:xfrm>
            <a:prstGeom prst="rect">
              <a:avLst/>
            </a:prstGeom>
            <a:gradFill>
              <a:gsLst>
                <a:gs pos="0">
                  <a:srgbClr val="B84B49"/>
                </a:gs>
                <a:gs pos="50000">
                  <a:srgbClr val="B4170E"/>
                </a:gs>
                <a:gs pos="100000">
                  <a:srgbClr val="A50E06"/>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80" name="Google Shape;180;p4"/>
            <p:cNvSpPr/>
            <p:nvPr/>
          </p:nvSpPr>
          <p:spPr>
            <a:xfrm>
              <a:off x="3856616" y="199270"/>
              <a:ext cx="1448852" cy="869311"/>
            </a:xfrm>
            <a:prstGeom prst="roundRect">
              <a:avLst>
                <a:gd fmla="val 10000" name="adj"/>
              </a:avLst>
            </a:prstGeom>
            <a:gradFill>
              <a:gsLst>
                <a:gs pos="0">
                  <a:srgbClr val="B84B49"/>
                </a:gs>
                <a:gs pos="50000">
                  <a:srgbClr val="B4170E"/>
                </a:gs>
                <a:gs pos="100000">
                  <a:srgbClr val="A50E06"/>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81" name="Google Shape;181;p4"/>
            <p:cNvSpPr txBox="1"/>
            <p:nvPr/>
          </p:nvSpPr>
          <p:spPr>
            <a:xfrm>
              <a:off x="3882077" y="224731"/>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Evaluation de la mission</a:t>
              </a:r>
              <a:endParaRPr b="1" sz="1675"/>
            </a:p>
          </p:txBody>
        </p:sp>
        <p:sp>
          <p:nvSpPr>
            <p:cNvPr id="182" name="Google Shape;182;p4"/>
            <p:cNvSpPr/>
            <p:nvPr/>
          </p:nvSpPr>
          <p:spPr>
            <a:xfrm>
              <a:off x="3856616" y="1285909"/>
              <a:ext cx="1448852" cy="869311"/>
            </a:xfrm>
            <a:prstGeom prst="roundRect">
              <a:avLst>
                <a:gd fmla="val 10000" name="adj"/>
              </a:avLst>
            </a:prstGeom>
            <a:gradFill>
              <a:gsLst>
                <a:gs pos="0">
                  <a:srgbClr val="FCCC99"/>
                </a:gs>
                <a:gs pos="50000">
                  <a:srgbClr val="FFC583"/>
                </a:gs>
                <a:gs pos="100000">
                  <a:srgbClr val="E3AE6C"/>
                </a:gs>
              </a:gsLst>
              <a:lin ang="5400000" scaled="0"/>
            </a:gradFill>
            <a:ln>
              <a:noFill/>
            </a:ln>
            <a:effectLst>
              <a:outerShdw blurRad="68388" rotWithShape="0" algn="ctr" dir="5400000" dist="22796">
                <a:srgbClr val="000000">
                  <a:alpha val="62745"/>
                </a:srgbClr>
              </a:outerShdw>
            </a:effectLst>
          </p:spPr>
          <p:txBody>
            <a:bodyPr anchorCtr="0" anchor="ctr" bIns="109400" lIns="109400" spcFirstLastPara="1" rIns="109400" wrap="square" tIns="109400">
              <a:noAutofit/>
            </a:bodyPr>
            <a:lstStyle/>
            <a:p>
              <a:pPr indent="0" lvl="0" marL="0" rtl="0" algn="l">
                <a:spcBef>
                  <a:spcPts val="0"/>
                </a:spcBef>
                <a:spcAft>
                  <a:spcPts val="0"/>
                </a:spcAft>
                <a:buNone/>
              </a:pPr>
              <a:r>
                <a:t/>
              </a:r>
              <a:endParaRPr/>
            </a:p>
          </p:txBody>
        </p:sp>
        <p:sp>
          <p:nvSpPr>
            <p:cNvPr id="183" name="Google Shape;183;p4"/>
            <p:cNvSpPr txBox="1"/>
            <p:nvPr/>
          </p:nvSpPr>
          <p:spPr>
            <a:xfrm>
              <a:off x="3882077" y="1311370"/>
              <a:ext cx="1397930" cy="818389"/>
            </a:xfrm>
            <a:prstGeom prst="rect">
              <a:avLst/>
            </a:prstGeom>
            <a:noFill/>
            <a:ln>
              <a:noFill/>
            </a:ln>
          </p:spPr>
          <p:txBody>
            <a:bodyPr anchorCtr="0" anchor="ctr" bIns="59250" lIns="59250" spcFirstLastPara="1" rIns="59250" wrap="square" tIns="59250">
              <a:noAutofit/>
            </a:bodyPr>
            <a:lstStyle/>
            <a:p>
              <a:pPr indent="0" lvl="0" marL="0" marR="0" rtl="0" algn="ctr">
                <a:lnSpc>
                  <a:spcPct val="90000"/>
                </a:lnSpc>
                <a:spcBef>
                  <a:spcPts val="0"/>
                </a:spcBef>
                <a:spcAft>
                  <a:spcPts val="0"/>
                </a:spcAft>
                <a:buClr>
                  <a:schemeClr val="lt1"/>
                </a:buClr>
                <a:buSzPts val="1556"/>
                <a:buFont typeface="Calibri"/>
                <a:buNone/>
              </a:pPr>
              <a:r>
                <a:rPr b="1" i="0" lang="fr-FR" sz="1555" u="none" cap="none" strike="noStrike">
                  <a:solidFill>
                    <a:schemeClr val="lt1"/>
                  </a:solidFill>
                  <a:latin typeface="Calibri"/>
                  <a:ea typeface="Calibri"/>
                  <a:cs typeface="Calibri"/>
                  <a:sym typeface="Calibri"/>
                </a:rPr>
                <a:t>Poursuite de l’accompagnement</a:t>
              </a:r>
              <a:endParaRPr b="1" sz="1675"/>
            </a:p>
          </p:txBody>
        </p:sp>
      </p:grpSp>
      <p:sp>
        <p:nvSpPr>
          <p:cNvPr id="184" name="Google Shape;184;p4"/>
          <p:cNvSpPr txBox="1"/>
          <p:nvPr>
            <p:ph type="title"/>
          </p:nvPr>
        </p:nvSpPr>
        <p:spPr>
          <a:xfrm>
            <a:off x="577575" y="0"/>
            <a:ext cx="5680800" cy="1426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Processus général</a:t>
            </a:r>
            <a:endParaRPr sz="5000"/>
          </a:p>
        </p:txBody>
      </p:sp>
      <p:sp>
        <p:nvSpPr>
          <p:cNvPr id="185" name="Google Shape;185;p4"/>
          <p:cNvSpPr/>
          <p:nvPr/>
        </p:nvSpPr>
        <p:spPr>
          <a:xfrm>
            <a:off x="642755" y="1927019"/>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nvSpPr>
        <p:spPr>
          <a:xfrm>
            <a:off x="640075" y="2992275"/>
            <a:ext cx="4731300" cy="3140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fr-FR" sz="1800">
                <a:solidFill>
                  <a:schemeClr val="dk1"/>
                </a:solidFill>
                <a:latin typeface="Calibri"/>
                <a:ea typeface="Calibri"/>
                <a:cs typeface="Calibri"/>
                <a:sym typeface="Calibri"/>
              </a:rPr>
              <a:t>En premier lieu, il est nécessaire de vous interroger collectivement sur ce qui motive votre décision de mobiliser une expertise. </a:t>
            </a:r>
            <a:br>
              <a:rPr lang="fr-FR" sz="1800">
                <a:solidFill>
                  <a:schemeClr val="dk1"/>
                </a:solidFill>
                <a:latin typeface="Calibri"/>
                <a:ea typeface="Calibri"/>
                <a:cs typeface="Calibri"/>
                <a:sym typeface="Calibri"/>
              </a:rPr>
            </a:br>
            <a:br>
              <a:rPr lang="fr-FR" sz="1800">
                <a:solidFill>
                  <a:schemeClr val="dk1"/>
                </a:solidFill>
                <a:latin typeface="Calibri"/>
                <a:ea typeface="Calibri"/>
                <a:cs typeface="Calibri"/>
                <a:sym typeface="Calibri"/>
              </a:rPr>
            </a:br>
            <a:r>
              <a:rPr lang="fr-FR" sz="1800">
                <a:solidFill>
                  <a:schemeClr val="dk1"/>
                </a:solidFill>
                <a:latin typeface="Calibri"/>
                <a:ea typeface="Calibri"/>
                <a:cs typeface="Calibri"/>
                <a:sym typeface="Calibri"/>
              </a:rPr>
              <a:t>Cette mission doit correspondre à un besoin clairement identifié avec votre partenaire et ne doit pas venir d’un individu isolé. Elle s’inscrit dans une démarche projet, à une étape donnée.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fr-FR" sz="1800">
                <a:solidFill>
                  <a:schemeClr val="dk1"/>
                </a:solidFill>
                <a:latin typeface="Calibri"/>
                <a:ea typeface="Calibri"/>
                <a:cs typeface="Calibri"/>
                <a:sym typeface="Calibri"/>
              </a:rPr>
              <a:t>Vous avez les moyens humains, techniques et financiers d’assurer la mission. </a:t>
            </a:r>
            <a:endParaRPr sz="1800">
              <a:solidFill>
                <a:schemeClr val="dk1"/>
              </a:solidFill>
              <a:latin typeface="Calibri"/>
              <a:ea typeface="Calibri"/>
              <a:cs typeface="Calibri"/>
              <a:sym typeface="Calibri"/>
            </a:endParaRPr>
          </a:p>
        </p:txBody>
      </p:sp>
      <p:sp>
        <p:nvSpPr>
          <p:cNvPr id="191" name="Google Shape;191;p5"/>
          <p:cNvSpPr txBox="1"/>
          <p:nvPr>
            <p:ph type="title"/>
          </p:nvPr>
        </p:nvSpPr>
        <p:spPr>
          <a:xfrm>
            <a:off x="577575" y="0"/>
            <a:ext cx="3829800" cy="1956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5000"/>
              <a:t>Identification de la mission</a:t>
            </a:r>
            <a:endParaRPr sz="5000"/>
          </a:p>
        </p:txBody>
      </p:sp>
      <p:sp>
        <p:nvSpPr>
          <p:cNvPr id="192" name="Google Shape;192;p5"/>
          <p:cNvSpPr/>
          <p:nvPr/>
        </p:nvSpPr>
        <p:spPr>
          <a:xfrm>
            <a:off x="640080" y="23143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5"/>
          <p:cNvSpPr/>
          <p:nvPr/>
        </p:nvSpPr>
        <p:spPr>
          <a:xfrm>
            <a:off x="6280725" y="0"/>
            <a:ext cx="5911200" cy="68580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194" name="Google Shape;194;p5" title="DOC-RBS-logo-RVB.png"/>
          <p:cNvPicPr preferRelativeResize="0"/>
          <p:nvPr/>
        </p:nvPicPr>
        <p:blipFill>
          <a:blip r:embed="rId3">
            <a:alphaModFix/>
          </a:blip>
          <a:stretch>
            <a:fillRect/>
          </a:stretch>
        </p:blipFill>
        <p:spPr>
          <a:xfrm>
            <a:off x="10552550" y="324550"/>
            <a:ext cx="1352801" cy="988175"/>
          </a:xfrm>
          <a:prstGeom prst="rect">
            <a:avLst/>
          </a:prstGeom>
          <a:noFill/>
          <a:ln>
            <a:noFill/>
          </a:ln>
        </p:spPr>
      </p:pic>
      <p:sp>
        <p:nvSpPr>
          <p:cNvPr id="195" name="Google Shape;195;p5"/>
          <p:cNvSpPr txBox="1"/>
          <p:nvPr/>
        </p:nvSpPr>
        <p:spPr>
          <a:xfrm>
            <a:off x="6870675" y="1956900"/>
            <a:ext cx="4731300" cy="4278900"/>
          </a:xfrm>
          <a:prstGeom prst="rect">
            <a:avLst/>
          </a:prstGeom>
          <a:noFill/>
          <a:ln>
            <a:noFill/>
          </a:ln>
        </p:spPr>
        <p:txBody>
          <a:bodyPr anchorCtr="0" anchor="t" bIns="45700" lIns="91425" spcFirstLastPara="1" rIns="91425" wrap="square" tIns="45700">
            <a:spAutoFit/>
          </a:bodyPr>
          <a:lstStyle/>
          <a:p>
            <a:pPr indent="-336550" lvl="0" marL="457200" rtl="0" algn="l">
              <a:spcBef>
                <a:spcPts val="0"/>
              </a:spcBef>
              <a:spcAft>
                <a:spcPts val="0"/>
              </a:spcAft>
              <a:buClr>
                <a:schemeClr val="dk1"/>
              </a:buClr>
              <a:buSzPts val="1700"/>
              <a:buFont typeface="Calibri"/>
              <a:buAutoNum type="arabicPeriod"/>
            </a:pPr>
            <a:r>
              <a:rPr lang="fr-FR" sz="1700">
                <a:solidFill>
                  <a:schemeClr val="dk1"/>
                </a:solidFill>
                <a:latin typeface="Calibri"/>
                <a:ea typeface="Calibri"/>
                <a:cs typeface="Calibri"/>
                <a:sym typeface="Calibri"/>
              </a:rPr>
              <a:t>Un </a:t>
            </a:r>
            <a:r>
              <a:rPr b="1" lang="fr-FR" sz="1700">
                <a:solidFill>
                  <a:schemeClr val="dk1"/>
                </a:solidFill>
                <a:latin typeface="Calibri"/>
                <a:ea typeface="Calibri"/>
                <a:cs typeface="Calibri"/>
                <a:sym typeface="Calibri"/>
              </a:rPr>
              <a:t>RDV d’accompagnement</a:t>
            </a:r>
            <a:r>
              <a:rPr lang="fr-FR" sz="1700">
                <a:solidFill>
                  <a:schemeClr val="dk1"/>
                </a:solidFill>
                <a:latin typeface="Calibri"/>
                <a:ea typeface="Calibri"/>
                <a:cs typeface="Calibri"/>
                <a:sym typeface="Calibri"/>
              </a:rPr>
              <a:t> pour faire le point sur votre projet et vos besoins. Nous voyons ensemble si une mission d’expertise répond à vos besoins, </a:t>
            </a:r>
            <a:r>
              <a:rPr lang="fr-FR" sz="1700">
                <a:solidFill>
                  <a:schemeClr val="dk1"/>
                </a:solidFill>
                <a:latin typeface="Calibri"/>
                <a:ea typeface="Calibri"/>
                <a:cs typeface="Calibri"/>
                <a:sym typeface="Calibri"/>
              </a:rPr>
              <a:t> à votre agenda et au cadre du programme EXPLOR. </a:t>
            </a:r>
            <a:br>
              <a:rPr lang="fr-FR" sz="1700">
                <a:solidFill>
                  <a:schemeClr val="dk1"/>
                </a:solidFill>
                <a:latin typeface="Calibri"/>
                <a:ea typeface="Calibri"/>
                <a:cs typeface="Calibri"/>
                <a:sym typeface="Calibri"/>
              </a:rPr>
            </a:b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rabicPeriod"/>
            </a:pPr>
            <a:r>
              <a:rPr lang="fr-FR" sz="1700">
                <a:solidFill>
                  <a:schemeClr val="dk1"/>
                </a:solidFill>
                <a:latin typeface="Calibri"/>
                <a:ea typeface="Calibri"/>
                <a:cs typeface="Calibri"/>
                <a:sym typeface="Calibri"/>
              </a:rPr>
              <a:t>Un </a:t>
            </a:r>
            <a:r>
              <a:rPr b="1" lang="fr-FR" sz="1700">
                <a:solidFill>
                  <a:schemeClr val="dk1"/>
                </a:solidFill>
                <a:latin typeface="Calibri"/>
                <a:ea typeface="Calibri"/>
                <a:cs typeface="Calibri"/>
                <a:sym typeface="Calibri"/>
              </a:rPr>
              <a:t>formulaire de pré-mission </a:t>
            </a:r>
            <a:r>
              <a:rPr lang="fr-FR" sz="1700">
                <a:solidFill>
                  <a:schemeClr val="dk1"/>
                </a:solidFill>
                <a:latin typeface="Calibri"/>
                <a:ea typeface="Calibri"/>
                <a:cs typeface="Calibri"/>
                <a:sym typeface="Calibri"/>
              </a:rPr>
              <a:t>à remplir avec votre partenaire afin d’avoir une base d’échanges concrète avec nous. </a:t>
            </a:r>
            <a:endParaRPr sz="17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rabicPeriod"/>
            </a:pPr>
            <a:r>
              <a:rPr lang="fr-FR" sz="1700">
                <a:solidFill>
                  <a:schemeClr val="dk1"/>
                </a:solidFill>
                <a:latin typeface="Calibri"/>
                <a:ea typeface="Calibri"/>
                <a:cs typeface="Calibri"/>
                <a:sym typeface="Calibri"/>
              </a:rPr>
              <a:t>Un </a:t>
            </a:r>
            <a:r>
              <a:rPr b="1" lang="fr-FR" sz="1700">
                <a:solidFill>
                  <a:schemeClr val="dk1"/>
                </a:solidFill>
                <a:latin typeface="Calibri"/>
                <a:ea typeface="Calibri"/>
                <a:cs typeface="Calibri"/>
                <a:sym typeface="Calibri"/>
              </a:rPr>
              <a:t>planning de réalisation</a:t>
            </a:r>
            <a:r>
              <a:rPr lang="fr-FR" sz="1700">
                <a:solidFill>
                  <a:schemeClr val="dk1"/>
                </a:solidFill>
                <a:latin typeface="Calibri"/>
                <a:ea typeface="Calibri"/>
                <a:cs typeface="Calibri"/>
                <a:sym typeface="Calibri"/>
              </a:rPr>
              <a:t> de la mission intégrant les étapes suivantes.</a:t>
            </a:r>
            <a:br>
              <a:rPr lang="fr-FR" sz="1700">
                <a:solidFill>
                  <a:schemeClr val="dk1"/>
                </a:solidFill>
                <a:latin typeface="Calibri"/>
                <a:ea typeface="Calibri"/>
                <a:cs typeface="Calibri"/>
                <a:sym typeface="Calibri"/>
              </a:rPr>
            </a:b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rabicPeriod"/>
            </a:pPr>
            <a:r>
              <a:rPr lang="fr-FR" sz="1700">
                <a:solidFill>
                  <a:schemeClr val="dk1"/>
                </a:solidFill>
                <a:latin typeface="Calibri"/>
                <a:ea typeface="Calibri"/>
                <a:cs typeface="Calibri"/>
                <a:sym typeface="Calibri"/>
              </a:rPr>
              <a:t>Des </a:t>
            </a:r>
            <a:r>
              <a:rPr b="1" lang="fr-FR" sz="1700">
                <a:solidFill>
                  <a:schemeClr val="dk1"/>
                </a:solidFill>
                <a:latin typeface="Calibri"/>
                <a:ea typeface="Calibri"/>
                <a:cs typeface="Calibri"/>
                <a:sym typeface="Calibri"/>
              </a:rPr>
              <a:t>conseils</a:t>
            </a:r>
            <a:r>
              <a:rPr lang="fr-FR" sz="1700">
                <a:solidFill>
                  <a:schemeClr val="dk1"/>
                </a:solidFill>
                <a:latin typeface="Calibri"/>
                <a:ea typeface="Calibri"/>
                <a:cs typeface="Calibri"/>
                <a:sym typeface="Calibri"/>
              </a:rPr>
              <a:t> afin de consolider le projet, rechercher des financements, des formations afin de monter en compétences (si besoin)</a:t>
            </a:r>
            <a:endParaRPr sz="1700">
              <a:solidFill>
                <a:schemeClr val="dk1"/>
              </a:solidFill>
              <a:latin typeface="Calibri"/>
              <a:ea typeface="Calibri"/>
              <a:cs typeface="Calibri"/>
              <a:sym typeface="Calibri"/>
            </a:endParaRPr>
          </a:p>
        </p:txBody>
      </p:sp>
      <p:sp>
        <p:nvSpPr>
          <p:cNvPr id="196" name="Google Shape;196;p5"/>
          <p:cNvSpPr txBox="1"/>
          <p:nvPr>
            <p:ph type="title"/>
          </p:nvPr>
        </p:nvSpPr>
        <p:spPr>
          <a:xfrm>
            <a:off x="6870675" y="324550"/>
            <a:ext cx="3119100" cy="1050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fr-FR" sz="3000"/>
              <a:t>à ce stade</a:t>
            </a:r>
            <a:r>
              <a:rPr lang="fr-FR" sz="3000"/>
              <a:t>, RBS vous propose </a:t>
            </a:r>
            <a:r>
              <a:rPr lang="fr-FR" sz="3000"/>
              <a:t>…</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Personnalisé 1">
      <a:dk1>
        <a:srgbClr val="000000"/>
      </a:dk1>
      <a:lt1>
        <a:srgbClr val="FFFFFF"/>
      </a:lt1>
      <a:dk2>
        <a:srgbClr val="FFFFFF"/>
      </a:dk2>
      <a:lt2>
        <a:srgbClr val="000000"/>
      </a:lt2>
      <a:accent1>
        <a:srgbClr val="F59C2B"/>
      </a:accent1>
      <a:accent2>
        <a:srgbClr val="199C9A"/>
      </a:accent2>
      <a:accent3>
        <a:srgbClr val="AD201A"/>
      </a:accent3>
      <a:accent4>
        <a:srgbClr val="FBC58A"/>
      </a:accent4>
      <a:accent5>
        <a:srgbClr val="27B6B0"/>
      </a:accent5>
      <a:accent6>
        <a:srgbClr val="DB524E"/>
      </a:accent6>
      <a:hlink>
        <a:srgbClr val="199C9A"/>
      </a:hlink>
      <a:folHlink>
        <a:srgbClr val="68C2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2023-09-14T09:09:52Z</dcterms:created>
  <dc:creator>Nizar Yaiche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0x01010014DA756D4C596E449C50952C9DC0F1EB</vt:lpwstr>
  </property>
  <property fmtid="{D5CDD505-2E9C-101B-9397-08002B2CF9AE}" pid="3" name="MediaServiceImageTags">
    <vt:lpwstr/>
  </property>
</Properties>
</file>